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9" r:id="rId1"/>
  </p:sldMasterIdLst>
  <p:notesMasterIdLst>
    <p:notesMasterId r:id="rId26"/>
  </p:notesMasterIdLst>
  <p:handoutMasterIdLst>
    <p:handoutMasterId r:id="rId27"/>
  </p:handoutMasterIdLst>
  <p:sldIdLst>
    <p:sldId id="256" r:id="rId2"/>
    <p:sldId id="466" r:id="rId3"/>
    <p:sldId id="467" r:id="rId4"/>
    <p:sldId id="456" r:id="rId5"/>
    <p:sldId id="457" r:id="rId6"/>
    <p:sldId id="458" r:id="rId7"/>
    <p:sldId id="460" r:id="rId8"/>
    <p:sldId id="461" r:id="rId9"/>
    <p:sldId id="459" r:id="rId10"/>
    <p:sldId id="462" r:id="rId11"/>
    <p:sldId id="464" r:id="rId12"/>
    <p:sldId id="463" r:id="rId13"/>
    <p:sldId id="469" r:id="rId14"/>
    <p:sldId id="471" r:id="rId15"/>
    <p:sldId id="472" r:id="rId16"/>
    <p:sldId id="468" r:id="rId17"/>
    <p:sldId id="470" r:id="rId18"/>
    <p:sldId id="473" r:id="rId19"/>
    <p:sldId id="477" r:id="rId20"/>
    <p:sldId id="474" r:id="rId21"/>
    <p:sldId id="475" r:id="rId22"/>
    <p:sldId id="443" r:id="rId23"/>
    <p:sldId id="442" r:id="rId24"/>
    <p:sldId id="465" r:id="rId25"/>
  </p:sldIdLst>
  <p:sldSz cx="12192000" cy="6858000"/>
  <p:notesSz cx="9296400" cy="7010400"/>
  <p:defaultTextStyle>
    <a:defPPr>
      <a:defRPr lang="en-US"/>
    </a:defPPr>
    <a:lvl1pPr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1pPr>
    <a:lvl2pPr marL="4572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2pPr>
    <a:lvl3pPr marL="9144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3pPr>
    <a:lvl4pPr marL="13716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4pPr>
    <a:lvl5pPr marL="1828800" algn="r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b="1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3244D"/>
    <a:srgbClr val="DD550C"/>
    <a:srgbClr val="CC6600"/>
    <a:srgbClr val="F68026"/>
    <a:srgbClr val="666699"/>
    <a:srgbClr val="496E9C"/>
    <a:srgbClr val="6699FF"/>
    <a:srgbClr val="003399"/>
    <a:srgbClr val="0033CC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25" autoAdjust="0"/>
    <p:restoredTop sz="75771" autoAdjust="0"/>
  </p:normalViewPr>
  <p:slideViewPr>
    <p:cSldViewPr>
      <p:cViewPr varScale="1">
        <p:scale>
          <a:sx n="87" d="100"/>
          <a:sy n="87" d="100"/>
        </p:scale>
        <p:origin x="978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59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5160"/>
    </p:cViewPr>
  </p:sorterViewPr>
  <p:notesViewPr>
    <p:cSldViewPr>
      <p:cViewPr varScale="1">
        <p:scale>
          <a:sx n="65" d="100"/>
          <a:sy n="65" d="100"/>
        </p:scale>
        <p:origin x="1540" y="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7C0D9E-9654-4FA8-AA10-8416CD66747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BD9F760-55D8-46C9-876A-7B7C5C17F56E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dirty="0"/>
            <a:t>I</a:t>
          </a:r>
        </a:p>
      </dgm:t>
    </dgm:pt>
    <dgm:pt modelId="{AD8C9274-AD85-489E-A293-64F4E60C7C41}" type="parTrans" cxnId="{70405206-4F94-4DD7-8A7C-1842813655B2}">
      <dgm:prSet/>
      <dgm:spPr/>
      <dgm:t>
        <a:bodyPr/>
        <a:lstStyle/>
        <a:p>
          <a:endParaRPr lang="en-US"/>
        </a:p>
      </dgm:t>
    </dgm:pt>
    <dgm:pt modelId="{86157848-5632-4B23-87B8-79FAEB31704F}" type="sibTrans" cxnId="{70405206-4F94-4DD7-8A7C-1842813655B2}">
      <dgm:prSet/>
      <dgm:spPr/>
      <dgm:t>
        <a:bodyPr/>
        <a:lstStyle/>
        <a:p>
          <a:endParaRPr lang="en-US"/>
        </a:p>
      </dgm:t>
    </dgm:pt>
    <dgm:pt modelId="{8830577D-D1C3-4F54-9530-AE0C1540445A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dirty="0"/>
            <a:t>2</a:t>
          </a:r>
        </a:p>
      </dgm:t>
    </dgm:pt>
    <dgm:pt modelId="{68353EFC-0D5E-4154-9928-656098996E9E}" type="parTrans" cxnId="{1BEC6823-7224-471B-AED3-5F9406E05DEB}">
      <dgm:prSet/>
      <dgm:spPr/>
      <dgm:t>
        <a:bodyPr/>
        <a:lstStyle/>
        <a:p>
          <a:endParaRPr lang="en-US"/>
        </a:p>
      </dgm:t>
    </dgm:pt>
    <dgm:pt modelId="{4B75A194-9719-40F7-8194-ABEDBDD52D30}" type="sibTrans" cxnId="{1BEC6823-7224-471B-AED3-5F9406E05DEB}">
      <dgm:prSet/>
      <dgm:spPr/>
      <dgm:t>
        <a:bodyPr/>
        <a:lstStyle/>
        <a:p>
          <a:endParaRPr lang="en-US"/>
        </a:p>
      </dgm:t>
    </dgm:pt>
    <dgm:pt modelId="{562F0A6A-C0FA-4223-9C9D-CECB0D32ECA1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The </a:t>
          </a:r>
          <a:r>
            <a:rPr lang="en-US" altLang="en-US" sz="28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stack</a:t>
          </a: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corresponding to the function call is generally treated as being </a:t>
          </a:r>
          <a:r>
            <a:rPr lang="en-US" altLang="en-US" sz="28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local </a:t>
          </a: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to the thread for liveness reasons. </a:t>
          </a:r>
          <a:endParaRPr lang="en-US" sz="28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B0CFBB8-388D-4273-9744-8FEB7734D84C}" type="parTrans" cxnId="{5F6D1D2D-B6A4-4C83-932C-CF5491E1040D}">
      <dgm:prSet/>
      <dgm:spPr/>
      <dgm:t>
        <a:bodyPr/>
        <a:lstStyle/>
        <a:p>
          <a:endParaRPr lang="en-US"/>
        </a:p>
      </dgm:t>
    </dgm:pt>
    <dgm:pt modelId="{FE8B5CCE-7ABA-42D4-9EFC-2516F0C1FB50}" type="sibTrans" cxnId="{5F6D1D2D-B6A4-4C83-932C-CF5491E1040D}">
      <dgm:prSet/>
      <dgm:spPr/>
      <dgm:t>
        <a:bodyPr/>
        <a:lstStyle/>
        <a:p>
          <a:endParaRPr lang="en-US"/>
        </a:p>
      </dgm:t>
    </dgm:pt>
    <dgm:pt modelId="{5219B6EC-F0BB-48A0-A4E8-764BFFE2B7A6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dirty="0"/>
            <a:t>3</a:t>
          </a:r>
        </a:p>
      </dgm:t>
    </dgm:pt>
    <dgm:pt modelId="{D205A8CC-E009-4AB2-85BC-038B897946CC}" type="parTrans" cxnId="{8C416EF5-C997-43AE-94FD-FF6FBA1E86F4}">
      <dgm:prSet/>
      <dgm:spPr/>
      <dgm:t>
        <a:bodyPr/>
        <a:lstStyle/>
        <a:p>
          <a:endParaRPr lang="en-US"/>
        </a:p>
      </dgm:t>
    </dgm:pt>
    <dgm:pt modelId="{745D627B-20C9-43F5-A240-5DC29F5CE900}" type="sibTrans" cxnId="{8C416EF5-C997-43AE-94FD-FF6FBA1E86F4}">
      <dgm:prSet/>
      <dgm:spPr/>
      <dgm:t>
        <a:bodyPr/>
        <a:lstStyle/>
        <a:p>
          <a:endParaRPr lang="en-US"/>
        </a:p>
      </dgm:t>
    </dgm:pt>
    <dgm:pt modelId="{50F5DEC1-9D9E-47B7-9A2E-7E58A7C63478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A logical machine model with both </a:t>
          </a:r>
          <a:r>
            <a:rPr lang="en-US" altLang="en-US" sz="28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global memory </a:t>
          </a: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(default) and </a:t>
          </a:r>
          <a:r>
            <a:rPr lang="en-US" altLang="en-US" sz="28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local memory</a:t>
          </a: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(stacks).</a:t>
          </a:r>
          <a:endParaRPr lang="en-US" sz="28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4E1EB12-EE57-43E0-BE8A-0EBC9B6D5147}" type="parTrans" cxnId="{E25965D6-33C5-452E-96AC-4A212AE68D12}">
      <dgm:prSet/>
      <dgm:spPr/>
      <dgm:t>
        <a:bodyPr/>
        <a:lstStyle/>
        <a:p>
          <a:endParaRPr lang="en-US"/>
        </a:p>
      </dgm:t>
    </dgm:pt>
    <dgm:pt modelId="{6793FF41-A601-4784-965D-6CC8BAD73462}" type="sibTrans" cxnId="{E25965D6-33C5-452E-96AC-4A212AE68D12}">
      <dgm:prSet/>
      <dgm:spPr/>
      <dgm:t>
        <a:bodyPr/>
        <a:lstStyle/>
        <a:p>
          <a:endParaRPr lang="en-US"/>
        </a:p>
      </dgm:t>
    </dgm:pt>
    <dgm:pt modelId="{C4DEDC06-C8EC-4A79-8D12-1A1A3100A5B9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All </a:t>
          </a:r>
          <a:r>
            <a:rPr lang="en-US" altLang="en-US" sz="28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memory</a:t>
          </a: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in the logical machine model of a thread is </a:t>
          </a:r>
          <a:r>
            <a:rPr lang="en-US" altLang="en-US" sz="28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globally accessible</a:t>
          </a: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to every thread. </a:t>
          </a:r>
          <a:endParaRPr lang="en-US" sz="28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CB1C124-0025-4308-A902-C7A3EF9027AB}" type="sibTrans" cxnId="{A306BD06-3FC5-4360-944A-5467FD73E1AB}">
      <dgm:prSet/>
      <dgm:spPr/>
      <dgm:t>
        <a:bodyPr/>
        <a:lstStyle/>
        <a:p>
          <a:endParaRPr lang="en-US"/>
        </a:p>
      </dgm:t>
    </dgm:pt>
    <dgm:pt modelId="{A8699FB5-A364-4FA1-A020-115A9AADE4BA}" type="parTrans" cxnId="{A306BD06-3FC5-4360-944A-5467FD73E1AB}">
      <dgm:prSet/>
      <dgm:spPr/>
      <dgm:t>
        <a:bodyPr/>
        <a:lstStyle/>
        <a:p>
          <a:endParaRPr lang="en-US"/>
        </a:p>
      </dgm:t>
    </dgm:pt>
    <dgm:pt modelId="{708CAC7A-2607-4E8D-89A1-CF306ED4A2C0}">
      <dgm:prSet phldrT="[Text]"/>
      <dgm:spPr>
        <a:solidFill>
          <a:srgbClr val="F68026"/>
        </a:solidFill>
        <a:ln>
          <a:solidFill>
            <a:srgbClr val="DD550C"/>
          </a:solidFill>
        </a:ln>
      </dgm:spPr>
      <dgm:t>
        <a:bodyPr/>
        <a:lstStyle/>
        <a:p>
          <a:r>
            <a:rPr lang="en-US" dirty="0"/>
            <a:t>4</a:t>
          </a:r>
        </a:p>
      </dgm:t>
    </dgm:pt>
    <dgm:pt modelId="{FFD81F43-5DA0-457B-9E00-0B3C22B8DF4E}" type="parTrans" cxnId="{651E5FC8-D96C-4A33-B9BE-0CC7B12593DD}">
      <dgm:prSet/>
      <dgm:spPr/>
      <dgm:t>
        <a:bodyPr/>
        <a:lstStyle/>
        <a:p>
          <a:endParaRPr lang="en-US"/>
        </a:p>
      </dgm:t>
    </dgm:pt>
    <dgm:pt modelId="{F067EEA6-6DB0-4563-9B83-19A9A83C28DE}" type="sibTrans" cxnId="{651E5FC8-D96C-4A33-B9BE-0CC7B12593DD}">
      <dgm:prSet/>
      <dgm:spPr/>
      <dgm:t>
        <a:bodyPr/>
        <a:lstStyle/>
        <a:p>
          <a:endParaRPr lang="en-US"/>
        </a:p>
      </dgm:t>
    </dgm:pt>
    <dgm:pt modelId="{208D5F1C-8710-472E-8D9E-48621BC2E853}">
      <dgm:prSet phldrT="[Text]" custT="1"/>
      <dgm:spPr>
        <a:ln>
          <a:solidFill>
            <a:srgbClr val="DD550C"/>
          </a:solidFill>
        </a:ln>
      </dgm:spPr>
      <dgm:t>
        <a:bodyPr/>
        <a:lstStyle/>
        <a:p>
          <a:pPr>
            <a:buNone/>
          </a:pP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Such a flat model may result in </a:t>
          </a:r>
          <a:r>
            <a:rPr lang="en-US" altLang="en-US" sz="28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very poor performance</a:t>
          </a: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since memory is physically </a:t>
          </a:r>
          <a:r>
            <a:rPr lang="en-US" altLang="en-US" sz="28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distributed</a:t>
          </a:r>
          <a:r>
            <a:rPr lang="en-US" altLang="en-US" sz="28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in typical machines. </a:t>
          </a:r>
          <a:endParaRPr lang="en-US" sz="28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BC3B84C-11BB-4A2C-AE33-1FEFB733A0B0}" type="parTrans" cxnId="{9BC680EE-4F43-44EF-97C4-289A9391B59B}">
      <dgm:prSet/>
      <dgm:spPr/>
      <dgm:t>
        <a:bodyPr/>
        <a:lstStyle/>
        <a:p>
          <a:endParaRPr lang="en-US"/>
        </a:p>
      </dgm:t>
    </dgm:pt>
    <dgm:pt modelId="{A14E26E4-D888-44F8-A177-BD1C33856AB3}" type="sibTrans" cxnId="{9BC680EE-4F43-44EF-97C4-289A9391B59B}">
      <dgm:prSet/>
      <dgm:spPr/>
      <dgm:t>
        <a:bodyPr/>
        <a:lstStyle/>
        <a:p>
          <a:endParaRPr lang="en-US"/>
        </a:p>
      </dgm:t>
    </dgm:pt>
    <dgm:pt modelId="{067E5312-089B-48DC-B8EC-9E6FE94590BE}" type="pres">
      <dgm:prSet presAssocID="{EB7C0D9E-9654-4FA8-AA10-8416CD667475}" presName="linearFlow" presStyleCnt="0">
        <dgm:presLayoutVars>
          <dgm:dir/>
          <dgm:animLvl val="lvl"/>
          <dgm:resizeHandles val="exact"/>
        </dgm:presLayoutVars>
      </dgm:prSet>
      <dgm:spPr/>
    </dgm:pt>
    <dgm:pt modelId="{414E04CD-2182-4E59-861E-647C35A0D63D}" type="pres">
      <dgm:prSet presAssocID="{8BD9F760-55D8-46C9-876A-7B7C5C17F56E}" presName="composite" presStyleCnt="0"/>
      <dgm:spPr/>
    </dgm:pt>
    <dgm:pt modelId="{EFAF798D-3107-4999-984C-A5AA72F10AF0}" type="pres">
      <dgm:prSet presAssocID="{8BD9F760-55D8-46C9-876A-7B7C5C17F56E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DD32222-7FD1-4D44-9569-8990D5FC1DE1}" type="pres">
      <dgm:prSet presAssocID="{8BD9F760-55D8-46C9-876A-7B7C5C17F56E}" presName="descendantText" presStyleLbl="alignAcc1" presStyleIdx="0" presStyleCnt="4">
        <dgm:presLayoutVars>
          <dgm:bulletEnabled val="1"/>
        </dgm:presLayoutVars>
      </dgm:prSet>
      <dgm:spPr/>
    </dgm:pt>
    <dgm:pt modelId="{F5624F9D-91F8-4318-84E8-C152E45DF215}" type="pres">
      <dgm:prSet presAssocID="{86157848-5632-4B23-87B8-79FAEB31704F}" presName="sp" presStyleCnt="0"/>
      <dgm:spPr/>
    </dgm:pt>
    <dgm:pt modelId="{67949BBA-A32D-4E30-8854-5287421CB4F6}" type="pres">
      <dgm:prSet presAssocID="{8830577D-D1C3-4F54-9530-AE0C1540445A}" presName="composite" presStyleCnt="0"/>
      <dgm:spPr/>
    </dgm:pt>
    <dgm:pt modelId="{B7F0D56F-B6AA-4702-8D3C-0269DB547BC3}" type="pres">
      <dgm:prSet presAssocID="{8830577D-D1C3-4F54-9530-AE0C1540445A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3982FFF4-760C-46A3-874D-044CAA38386C}" type="pres">
      <dgm:prSet presAssocID="{8830577D-D1C3-4F54-9530-AE0C1540445A}" presName="descendantText" presStyleLbl="alignAcc1" presStyleIdx="1" presStyleCnt="4" custScaleY="99962">
        <dgm:presLayoutVars>
          <dgm:bulletEnabled val="1"/>
        </dgm:presLayoutVars>
      </dgm:prSet>
      <dgm:spPr/>
    </dgm:pt>
    <dgm:pt modelId="{4BEB6B31-C0C4-4EDB-933B-8DD06C0A8470}" type="pres">
      <dgm:prSet presAssocID="{4B75A194-9719-40F7-8194-ABEDBDD52D30}" presName="sp" presStyleCnt="0"/>
      <dgm:spPr/>
    </dgm:pt>
    <dgm:pt modelId="{A028270A-AEFD-499E-8632-335B47C0B14A}" type="pres">
      <dgm:prSet presAssocID="{5219B6EC-F0BB-48A0-A4E8-764BFFE2B7A6}" presName="composite" presStyleCnt="0"/>
      <dgm:spPr/>
    </dgm:pt>
    <dgm:pt modelId="{94C73C64-EF91-4751-93E8-BF77D0BA9E30}" type="pres">
      <dgm:prSet presAssocID="{5219B6EC-F0BB-48A0-A4E8-764BFFE2B7A6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1B2A29F5-F43F-4AE2-8DD8-5D4364F5D4E6}" type="pres">
      <dgm:prSet presAssocID="{5219B6EC-F0BB-48A0-A4E8-764BFFE2B7A6}" presName="descendantText" presStyleLbl="alignAcc1" presStyleIdx="2" presStyleCnt="4">
        <dgm:presLayoutVars>
          <dgm:bulletEnabled val="1"/>
        </dgm:presLayoutVars>
      </dgm:prSet>
      <dgm:spPr/>
    </dgm:pt>
    <dgm:pt modelId="{0FDCA149-AC68-4C34-9D2A-9C694A3BD02C}" type="pres">
      <dgm:prSet presAssocID="{745D627B-20C9-43F5-A240-5DC29F5CE900}" presName="sp" presStyleCnt="0"/>
      <dgm:spPr/>
    </dgm:pt>
    <dgm:pt modelId="{08E3B765-B395-4602-9A6B-DA305AB0818F}" type="pres">
      <dgm:prSet presAssocID="{708CAC7A-2607-4E8D-89A1-CF306ED4A2C0}" presName="composite" presStyleCnt="0"/>
      <dgm:spPr/>
    </dgm:pt>
    <dgm:pt modelId="{D13CAB40-016D-45CE-B839-86EBC52C2ABC}" type="pres">
      <dgm:prSet presAssocID="{708CAC7A-2607-4E8D-89A1-CF306ED4A2C0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B80B8648-B280-4066-A342-E0EABB8B237C}" type="pres">
      <dgm:prSet presAssocID="{708CAC7A-2607-4E8D-89A1-CF306ED4A2C0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70405206-4F94-4DD7-8A7C-1842813655B2}" srcId="{EB7C0D9E-9654-4FA8-AA10-8416CD667475}" destId="{8BD9F760-55D8-46C9-876A-7B7C5C17F56E}" srcOrd="0" destOrd="0" parTransId="{AD8C9274-AD85-489E-A293-64F4E60C7C41}" sibTransId="{86157848-5632-4B23-87B8-79FAEB31704F}"/>
    <dgm:cxn modelId="{A306BD06-3FC5-4360-944A-5467FD73E1AB}" srcId="{8BD9F760-55D8-46C9-876A-7B7C5C17F56E}" destId="{C4DEDC06-C8EC-4A79-8D12-1A1A3100A5B9}" srcOrd="0" destOrd="0" parTransId="{A8699FB5-A364-4FA1-A020-115A9AADE4BA}" sibTransId="{1CB1C124-0025-4308-A902-C7A3EF9027AB}"/>
    <dgm:cxn modelId="{1BEC6823-7224-471B-AED3-5F9406E05DEB}" srcId="{EB7C0D9E-9654-4FA8-AA10-8416CD667475}" destId="{8830577D-D1C3-4F54-9530-AE0C1540445A}" srcOrd="1" destOrd="0" parTransId="{68353EFC-0D5E-4154-9928-656098996E9E}" sibTransId="{4B75A194-9719-40F7-8194-ABEDBDD52D30}"/>
    <dgm:cxn modelId="{5F6D1D2D-B6A4-4C83-932C-CF5491E1040D}" srcId="{8830577D-D1C3-4F54-9530-AE0C1540445A}" destId="{562F0A6A-C0FA-4223-9C9D-CECB0D32ECA1}" srcOrd="0" destOrd="0" parTransId="{5B0CFBB8-388D-4273-9744-8FEB7734D84C}" sibTransId="{FE8B5CCE-7ABA-42D4-9EFC-2516F0C1FB50}"/>
    <dgm:cxn modelId="{13F00D69-6BB8-4FF7-9072-9A108BDBAE42}" type="presOf" srcId="{8830577D-D1C3-4F54-9530-AE0C1540445A}" destId="{B7F0D56F-B6AA-4702-8D3C-0269DB547BC3}" srcOrd="0" destOrd="0" presId="urn:microsoft.com/office/officeart/2005/8/layout/chevron2"/>
    <dgm:cxn modelId="{41FD7958-2E29-4022-865D-852CD7A6239F}" type="presOf" srcId="{8BD9F760-55D8-46C9-876A-7B7C5C17F56E}" destId="{EFAF798D-3107-4999-984C-A5AA72F10AF0}" srcOrd="0" destOrd="0" presId="urn:microsoft.com/office/officeart/2005/8/layout/chevron2"/>
    <dgm:cxn modelId="{7ADDBF89-E970-4DF3-B8FB-F4957A5366E8}" type="presOf" srcId="{208D5F1C-8710-472E-8D9E-48621BC2E853}" destId="{B80B8648-B280-4066-A342-E0EABB8B237C}" srcOrd="0" destOrd="0" presId="urn:microsoft.com/office/officeart/2005/8/layout/chevron2"/>
    <dgm:cxn modelId="{67D6959C-F452-42A5-9A37-25ADE00E9101}" type="presOf" srcId="{C4DEDC06-C8EC-4A79-8D12-1A1A3100A5B9}" destId="{8DD32222-7FD1-4D44-9569-8990D5FC1DE1}" srcOrd="0" destOrd="0" presId="urn:microsoft.com/office/officeart/2005/8/layout/chevron2"/>
    <dgm:cxn modelId="{68B783A0-260B-4341-89CD-57E3F372A94F}" type="presOf" srcId="{5219B6EC-F0BB-48A0-A4E8-764BFFE2B7A6}" destId="{94C73C64-EF91-4751-93E8-BF77D0BA9E30}" srcOrd="0" destOrd="0" presId="urn:microsoft.com/office/officeart/2005/8/layout/chevron2"/>
    <dgm:cxn modelId="{430B5FBF-FF69-4D0B-8719-AF3CE336EE6B}" type="presOf" srcId="{50F5DEC1-9D9E-47B7-9A2E-7E58A7C63478}" destId="{1B2A29F5-F43F-4AE2-8DD8-5D4364F5D4E6}" srcOrd="0" destOrd="0" presId="urn:microsoft.com/office/officeart/2005/8/layout/chevron2"/>
    <dgm:cxn modelId="{651E5FC8-D96C-4A33-B9BE-0CC7B12593DD}" srcId="{EB7C0D9E-9654-4FA8-AA10-8416CD667475}" destId="{708CAC7A-2607-4E8D-89A1-CF306ED4A2C0}" srcOrd="3" destOrd="0" parTransId="{FFD81F43-5DA0-457B-9E00-0B3C22B8DF4E}" sibTransId="{F067EEA6-6DB0-4563-9B83-19A9A83C28DE}"/>
    <dgm:cxn modelId="{DA39E7CB-BF20-4E86-AE58-CFE7C891843E}" type="presOf" srcId="{562F0A6A-C0FA-4223-9C9D-CECB0D32ECA1}" destId="{3982FFF4-760C-46A3-874D-044CAA38386C}" srcOrd="0" destOrd="0" presId="urn:microsoft.com/office/officeart/2005/8/layout/chevron2"/>
    <dgm:cxn modelId="{E25965D6-33C5-452E-96AC-4A212AE68D12}" srcId="{5219B6EC-F0BB-48A0-A4E8-764BFFE2B7A6}" destId="{50F5DEC1-9D9E-47B7-9A2E-7E58A7C63478}" srcOrd="0" destOrd="0" parTransId="{04E1EB12-EE57-43E0-BE8A-0EBC9B6D5147}" sibTransId="{6793FF41-A601-4784-965D-6CC8BAD73462}"/>
    <dgm:cxn modelId="{9BC680EE-4F43-44EF-97C4-289A9391B59B}" srcId="{708CAC7A-2607-4E8D-89A1-CF306ED4A2C0}" destId="{208D5F1C-8710-472E-8D9E-48621BC2E853}" srcOrd="0" destOrd="0" parTransId="{FBC3B84C-11BB-4A2C-AE33-1FEFB733A0B0}" sibTransId="{A14E26E4-D888-44F8-A177-BD1C33856AB3}"/>
    <dgm:cxn modelId="{437E88F1-0E2D-4991-A123-A2F6BB6A1BF0}" type="presOf" srcId="{708CAC7A-2607-4E8D-89A1-CF306ED4A2C0}" destId="{D13CAB40-016D-45CE-B839-86EBC52C2ABC}" srcOrd="0" destOrd="0" presId="urn:microsoft.com/office/officeart/2005/8/layout/chevron2"/>
    <dgm:cxn modelId="{8C416EF5-C997-43AE-94FD-FF6FBA1E86F4}" srcId="{EB7C0D9E-9654-4FA8-AA10-8416CD667475}" destId="{5219B6EC-F0BB-48A0-A4E8-764BFFE2B7A6}" srcOrd="2" destOrd="0" parTransId="{D205A8CC-E009-4AB2-85BC-038B897946CC}" sibTransId="{745D627B-20C9-43F5-A240-5DC29F5CE900}"/>
    <dgm:cxn modelId="{9AE6DCF6-3C23-4086-854E-17A2285C5DDF}" type="presOf" srcId="{EB7C0D9E-9654-4FA8-AA10-8416CD667475}" destId="{067E5312-089B-48DC-B8EC-9E6FE94590BE}" srcOrd="0" destOrd="0" presId="urn:microsoft.com/office/officeart/2005/8/layout/chevron2"/>
    <dgm:cxn modelId="{BA7E3FAA-FDF0-4DE6-BA34-84ACB3310F1C}" type="presParOf" srcId="{067E5312-089B-48DC-B8EC-9E6FE94590BE}" destId="{414E04CD-2182-4E59-861E-647C35A0D63D}" srcOrd="0" destOrd="0" presId="urn:microsoft.com/office/officeart/2005/8/layout/chevron2"/>
    <dgm:cxn modelId="{9995C8A6-F166-42CE-896D-6873ADE798EE}" type="presParOf" srcId="{414E04CD-2182-4E59-861E-647C35A0D63D}" destId="{EFAF798D-3107-4999-984C-A5AA72F10AF0}" srcOrd="0" destOrd="0" presId="urn:microsoft.com/office/officeart/2005/8/layout/chevron2"/>
    <dgm:cxn modelId="{A8391CE5-5663-4EAB-BC04-E377CDE24081}" type="presParOf" srcId="{414E04CD-2182-4E59-861E-647C35A0D63D}" destId="{8DD32222-7FD1-4D44-9569-8990D5FC1DE1}" srcOrd="1" destOrd="0" presId="urn:microsoft.com/office/officeart/2005/8/layout/chevron2"/>
    <dgm:cxn modelId="{3D4FEA00-C4C8-4C8C-9684-D0D8C3CA587B}" type="presParOf" srcId="{067E5312-089B-48DC-B8EC-9E6FE94590BE}" destId="{F5624F9D-91F8-4318-84E8-C152E45DF215}" srcOrd="1" destOrd="0" presId="urn:microsoft.com/office/officeart/2005/8/layout/chevron2"/>
    <dgm:cxn modelId="{0AF3A15E-1450-4BE1-9612-AA3D53064AA9}" type="presParOf" srcId="{067E5312-089B-48DC-B8EC-9E6FE94590BE}" destId="{67949BBA-A32D-4E30-8854-5287421CB4F6}" srcOrd="2" destOrd="0" presId="urn:microsoft.com/office/officeart/2005/8/layout/chevron2"/>
    <dgm:cxn modelId="{1513DADC-5C11-4848-A2C6-4BD3E9381C69}" type="presParOf" srcId="{67949BBA-A32D-4E30-8854-5287421CB4F6}" destId="{B7F0D56F-B6AA-4702-8D3C-0269DB547BC3}" srcOrd="0" destOrd="0" presId="urn:microsoft.com/office/officeart/2005/8/layout/chevron2"/>
    <dgm:cxn modelId="{BEEBD9D6-002B-4C76-9FB9-A0D56B465D49}" type="presParOf" srcId="{67949BBA-A32D-4E30-8854-5287421CB4F6}" destId="{3982FFF4-760C-46A3-874D-044CAA38386C}" srcOrd="1" destOrd="0" presId="urn:microsoft.com/office/officeart/2005/8/layout/chevron2"/>
    <dgm:cxn modelId="{B060E7F5-79CD-4D72-99E5-D3C8E77031B5}" type="presParOf" srcId="{067E5312-089B-48DC-B8EC-9E6FE94590BE}" destId="{4BEB6B31-C0C4-4EDB-933B-8DD06C0A8470}" srcOrd="3" destOrd="0" presId="urn:microsoft.com/office/officeart/2005/8/layout/chevron2"/>
    <dgm:cxn modelId="{DC313737-8948-4F1B-8C02-9EE9AB01B5F7}" type="presParOf" srcId="{067E5312-089B-48DC-B8EC-9E6FE94590BE}" destId="{A028270A-AEFD-499E-8632-335B47C0B14A}" srcOrd="4" destOrd="0" presId="urn:microsoft.com/office/officeart/2005/8/layout/chevron2"/>
    <dgm:cxn modelId="{E409F0DD-2C37-41F9-A054-D7851BE1B5A1}" type="presParOf" srcId="{A028270A-AEFD-499E-8632-335B47C0B14A}" destId="{94C73C64-EF91-4751-93E8-BF77D0BA9E30}" srcOrd="0" destOrd="0" presId="urn:microsoft.com/office/officeart/2005/8/layout/chevron2"/>
    <dgm:cxn modelId="{E5D74509-4F3B-4AA0-989E-A389C81EF0A0}" type="presParOf" srcId="{A028270A-AEFD-499E-8632-335B47C0B14A}" destId="{1B2A29F5-F43F-4AE2-8DD8-5D4364F5D4E6}" srcOrd="1" destOrd="0" presId="urn:microsoft.com/office/officeart/2005/8/layout/chevron2"/>
    <dgm:cxn modelId="{08D96376-6B67-4CEA-978B-68CEF2FA170F}" type="presParOf" srcId="{067E5312-089B-48DC-B8EC-9E6FE94590BE}" destId="{0FDCA149-AC68-4C34-9D2A-9C694A3BD02C}" srcOrd="5" destOrd="0" presId="urn:microsoft.com/office/officeart/2005/8/layout/chevron2"/>
    <dgm:cxn modelId="{E00B8D4B-9E1F-4F0A-9E7F-F9721C0AFBED}" type="presParOf" srcId="{067E5312-089B-48DC-B8EC-9E6FE94590BE}" destId="{08E3B765-B395-4602-9A6B-DA305AB0818F}" srcOrd="6" destOrd="0" presId="urn:microsoft.com/office/officeart/2005/8/layout/chevron2"/>
    <dgm:cxn modelId="{95AD7EF1-CC65-4036-B5C5-64896A81C702}" type="presParOf" srcId="{08E3B765-B395-4602-9A6B-DA305AB0818F}" destId="{D13CAB40-016D-45CE-B839-86EBC52C2ABC}" srcOrd="0" destOrd="0" presId="urn:microsoft.com/office/officeart/2005/8/layout/chevron2"/>
    <dgm:cxn modelId="{605A404A-F74E-47D3-A4BA-44606531E37B}" type="presParOf" srcId="{08E3B765-B395-4602-9A6B-DA305AB0818F}" destId="{B80B8648-B280-4066-A342-E0EABB8B237C}" srcOrd="1" destOrd="0" presId="urn:microsoft.com/office/officeart/2005/8/layout/chevron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F798D-3107-4999-984C-A5AA72F10AF0}">
      <dsp:nvSpPr>
        <dsp:cNvPr id="0" name=""/>
        <dsp:cNvSpPr/>
      </dsp:nvSpPr>
      <dsp:spPr>
        <a:xfrm rot="5400000">
          <a:off x="-201864" y="205156"/>
          <a:ext cx="1345765" cy="942035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</a:t>
          </a:r>
        </a:p>
      </dsp:txBody>
      <dsp:txXfrm rot="-5400000">
        <a:off x="2" y="474309"/>
        <a:ext cx="942035" cy="403730"/>
      </dsp:txXfrm>
    </dsp:sp>
    <dsp:sp modelId="{8DD32222-7FD1-4D44-9569-8990D5FC1DE1}">
      <dsp:nvSpPr>
        <dsp:cNvPr id="0" name=""/>
        <dsp:cNvSpPr/>
      </dsp:nvSpPr>
      <dsp:spPr>
        <a:xfrm rot="5400000">
          <a:off x="5215244" y="-4269916"/>
          <a:ext cx="874747" cy="94211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All </a:t>
          </a:r>
          <a:r>
            <a:rPr lang="en-US" altLang="en-US" sz="2800" kern="12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memory</a:t>
          </a: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in the logical machine model of a thread is </a:t>
          </a:r>
          <a:r>
            <a:rPr lang="en-US" altLang="en-US" sz="2800" kern="12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globally accessible</a:t>
          </a: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to every thread. </a:t>
          </a:r>
          <a:endParaRPr lang="en-US" sz="28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942036" y="45994"/>
        <a:ext cx="9378462" cy="789343"/>
      </dsp:txXfrm>
    </dsp:sp>
    <dsp:sp modelId="{B7F0D56F-B6AA-4702-8D3C-0269DB547BC3}">
      <dsp:nvSpPr>
        <dsp:cNvPr id="0" name=""/>
        <dsp:cNvSpPr/>
      </dsp:nvSpPr>
      <dsp:spPr>
        <a:xfrm rot="5400000">
          <a:off x="-201864" y="1405373"/>
          <a:ext cx="1345765" cy="942035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2</a:t>
          </a:r>
        </a:p>
      </dsp:txBody>
      <dsp:txXfrm rot="-5400000">
        <a:off x="2" y="1674526"/>
        <a:ext cx="942035" cy="403730"/>
      </dsp:txXfrm>
    </dsp:sp>
    <dsp:sp modelId="{3982FFF4-760C-46A3-874D-044CAA38386C}">
      <dsp:nvSpPr>
        <dsp:cNvPr id="0" name=""/>
        <dsp:cNvSpPr/>
      </dsp:nvSpPr>
      <dsp:spPr>
        <a:xfrm rot="5400000">
          <a:off x="5215410" y="-3069699"/>
          <a:ext cx="874414" cy="94211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The </a:t>
          </a:r>
          <a:r>
            <a:rPr lang="en-US" altLang="en-US" sz="2800" kern="12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stack</a:t>
          </a: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corresponding to the function call is generally treated as being </a:t>
          </a:r>
          <a:r>
            <a:rPr lang="en-US" altLang="en-US" sz="2800" kern="12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local </a:t>
          </a: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to the thread for liveness reasons. </a:t>
          </a:r>
          <a:endParaRPr lang="en-US" sz="28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942036" y="1246360"/>
        <a:ext cx="9378479" cy="789044"/>
      </dsp:txXfrm>
    </dsp:sp>
    <dsp:sp modelId="{94C73C64-EF91-4751-93E8-BF77D0BA9E30}">
      <dsp:nvSpPr>
        <dsp:cNvPr id="0" name=""/>
        <dsp:cNvSpPr/>
      </dsp:nvSpPr>
      <dsp:spPr>
        <a:xfrm rot="5400000">
          <a:off x="-201864" y="2605590"/>
          <a:ext cx="1345765" cy="942035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3</a:t>
          </a:r>
        </a:p>
      </dsp:txBody>
      <dsp:txXfrm rot="-5400000">
        <a:off x="2" y="2874743"/>
        <a:ext cx="942035" cy="403730"/>
      </dsp:txXfrm>
    </dsp:sp>
    <dsp:sp modelId="{1B2A29F5-F43F-4AE2-8DD8-5D4364F5D4E6}">
      <dsp:nvSpPr>
        <dsp:cNvPr id="0" name=""/>
        <dsp:cNvSpPr/>
      </dsp:nvSpPr>
      <dsp:spPr>
        <a:xfrm rot="5400000">
          <a:off x="5215244" y="-1869482"/>
          <a:ext cx="874747" cy="94211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A logical machine model with both </a:t>
          </a:r>
          <a:r>
            <a:rPr lang="en-US" altLang="en-US" sz="2800" kern="12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global memory </a:t>
          </a: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(default) and </a:t>
          </a:r>
          <a:r>
            <a:rPr lang="en-US" altLang="en-US" sz="2800" kern="12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local memory</a:t>
          </a: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(stacks).</a:t>
          </a:r>
          <a:endParaRPr lang="en-US" sz="28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942036" y="2446428"/>
        <a:ext cx="9378462" cy="789343"/>
      </dsp:txXfrm>
    </dsp:sp>
    <dsp:sp modelId="{D13CAB40-016D-45CE-B839-86EBC52C2ABC}">
      <dsp:nvSpPr>
        <dsp:cNvPr id="0" name=""/>
        <dsp:cNvSpPr/>
      </dsp:nvSpPr>
      <dsp:spPr>
        <a:xfrm rot="5400000">
          <a:off x="-201864" y="3805807"/>
          <a:ext cx="1345765" cy="942035"/>
        </a:xfrm>
        <a:prstGeom prst="chevron">
          <a:avLst/>
        </a:prstGeom>
        <a:solidFill>
          <a:srgbClr val="F68026"/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4</a:t>
          </a:r>
        </a:p>
      </dsp:txBody>
      <dsp:txXfrm rot="-5400000">
        <a:off x="2" y="4074960"/>
        <a:ext cx="942035" cy="403730"/>
      </dsp:txXfrm>
    </dsp:sp>
    <dsp:sp modelId="{B80B8648-B280-4066-A342-E0EABB8B237C}">
      <dsp:nvSpPr>
        <dsp:cNvPr id="0" name=""/>
        <dsp:cNvSpPr/>
      </dsp:nvSpPr>
      <dsp:spPr>
        <a:xfrm rot="5400000">
          <a:off x="5215244" y="-669265"/>
          <a:ext cx="874747" cy="94211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DD550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Such a flat model may result in </a:t>
          </a:r>
          <a:r>
            <a:rPr lang="en-US" altLang="en-US" sz="2800" kern="12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very poor performance</a:t>
          </a: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since memory is physically </a:t>
          </a:r>
          <a:r>
            <a:rPr lang="en-US" altLang="en-US" sz="2800" kern="1200" dirty="0">
              <a:solidFill>
                <a:srgbClr val="DD550C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distributed</a:t>
          </a:r>
          <a:r>
            <a:rPr lang="en-US" altLang="en-US" sz="2800" kern="1200" dirty="0">
              <a:solidFill>
                <a:srgbClr val="03244D"/>
              </a:solidFill>
              <a:latin typeface="Calibri" panose="020F0502020204030204" pitchFamily="34" charset="0"/>
              <a:ea typeface="ＭＳ Ｐゴシック" panose="020B0600070205080204" pitchFamily="34" charset="-128"/>
            </a:rPr>
            <a:t> in typical machines. </a:t>
          </a:r>
          <a:endParaRPr lang="en-US" sz="2800" kern="1200" dirty="0">
            <a:solidFill>
              <a:srgbClr val="03244D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 rot="-5400000">
        <a:off x="942036" y="3646645"/>
        <a:ext cx="9378462" cy="7893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28440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64" tIns="46582" rIns="93164" bIns="46582" numCol="1" anchor="t" anchorCtr="0" compatLnSpc="1">
            <a:prstTxWarp prst="textNoShape">
              <a:avLst/>
            </a:prstTxWarp>
          </a:bodyPr>
          <a:lstStyle>
            <a:lvl1pPr algn="l">
              <a:defRPr sz="1100" b="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67960" y="0"/>
            <a:ext cx="4028440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64" tIns="46582" rIns="93164" bIns="46582" numCol="1" anchor="t" anchorCtr="0" compatLnSpc="1">
            <a:prstTxWarp prst="textNoShape">
              <a:avLst/>
            </a:prstTxWarp>
          </a:bodyPr>
          <a:lstStyle>
            <a:lvl1pPr>
              <a:defRPr sz="1100" b="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59880"/>
            <a:ext cx="4028440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64" tIns="46582" rIns="93164" bIns="46582" numCol="1" anchor="b" anchorCtr="0" compatLnSpc="1">
            <a:prstTxWarp prst="textNoShape">
              <a:avLst/>
            </a:prstTxWarp>
          </a:bodyPr>
          <a:lstStyle>
            <a:lvl1pPr algn="l">
              <a:defRPr sz="1100" b="0">
                <a:latin typeface="Times New Roman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67960" y="6659880"/>
            <a:ext cx="4028440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64" tIns="46582" rIns="93164" bIns="46582" numCol="1" anchor="b" anchorCtr="0" compatLnSpc="1">
            <a:prstTxWarp prst="textNoShape">
              <a:avLst/>
            </a:prstTxWarp>
          </a:bodyPr>
          <a:lstStyle>
            <a:lvl1pPr>
              <a:defRPr sz="1100" b="0">
                <a:latin typeface="Times New Roman" charset="0"/>
              </a:defRPr>
            </a:lvl1pPr>
          </a:lstStyle>
          <a:p>
            <a:fld id="{64039693-3EF9-9243-B46C-D09A044C582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9113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png>
</file>

<file path=ppt/media/image23.jpg>
</file>

<file path=ppt/media/image24.tiff>
</file>

<file path=ppt/media/image25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28440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64" tIns="46582" rIns="93164" bIns="46582" numCol="1" anchor="t" anchorCtr="0" compatLnSpc="1">
            <a:prstTxWarp prst="textNoShape">
              <a:avLst/>
            </a:prstTxWarp>
          </a:bodyPr>
          <a:lstStyle>
            <a:lvl1pPr algn="l">
              <a:defRPr sz="1100">
                <a:solidFill>
                  <a:schemeClr val="bg1"/>
                </a:solidFill>
                <a:latin typeface="Verdana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7347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5267960" y="0"/>
            <a:ext cx="4028440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64" tIns="46582" rIns="93164" bIns="46582" numCol="1" anchor="t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chemeClr val="bg1"/>
                </a:solidFill>
                <a:latin typeface="Verdana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12988" y="525463"/>
            <a:ext cx="4673600" cy="26289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9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41674" y="3329940"/>
            <a:ext cx="6813056" cy="3154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64" tIns="46582" rIns="93164" bIns="4658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7350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59880"/>
            <a:ext cx="4028440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64" tIns="46582" rIns="93164" bIns="46582" numCol="1" anchor="b" anchorCtr="0" compatLnSpc="1">
            <a:prstTxWarp prst="textNoShape">
              <a:avLst/>
            </a:prstTxWarp>
          </a:bodyPr>
          <a:lstStyle>
            <a:lvl1pPr algn="l">
              <a:defRPr sz="1100">
                <a:solidFill>
                  <a:schemeClr val="bg1"/>
                </a:solidFill>
                <a:latin typeface="Verdana" pitchFamily="-11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7351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7960" y="6659880"/>
            <a:ext cx="4028440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64" tIns="46582" rIns="93164" bIns="46582" numCol="1" anchor="b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fld id="{BA95FC9D-A361-0047-A127-CC478746A09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438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f.ac.uk/Dave/C/node29.html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f.ac.uk/Dave/C/node29.html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f.ac.uk/Dave/C/node29.html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38652428" indent="-38186541"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465887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931774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39766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1863547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fld id="{D69666A6-51FC-9E48-90AC-0A20BB3F2D57}" type="slidenum">
              <a:rPr lang="en-US" sz="1100">
                <a:solidFill>
                  <a:schemeClr val="bg1"/>
                </a:solidFill>
              </a:rPr>
              <a:pPr/>
              <a:t>1</a:t>
            </a:fld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1638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312988" y="525463"/>
            <a:ext cx="4673600" cy="2628900"/>
          </a:xfrm>
          <a:ln/>
        </p:spPr>
      </p:sp>
      <p:sp>
        <p:nvSpPr>
          <p:cNvPr id="1638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Hans" dirty="0">
                <a:latin typeface="Times New Roman" charset="0"/>
                <a:ea typeface="ＭＳ Ｐゴシック" charset="0"/>
                <a:cs typeface="ＭＳ Ｐゴシック" charset="0"/>
              </a:rPr>
              <a:t>2019 Spring</a:t>
            </a:r>
          </a:p>
          <a:p>
            <a:r>
              <a:rPr lang="en-US" altLang="zh-Hans" dirty="0">
                <a:latin typeface="Times New Roman" charset="0"/>
                <a:ea typeface="ＭＳ Ｐゴシック" charset="0"/>
                <a:cs typeface="ＭＳ Ｐゴシック" charset="0"/>
              </a:rPr>
              <a:t>50 Min: slides 1-18</a:t>
            </a:r>
          </a:p>
          <a:p>
            <a:r>
              <a:rPr lang="en-US" altLang="zh-Hans" dirty="0">
                <a:latin typeface="Times New Roman" charset="0"/>
                <a:ea typeface="ＭＳ Ｐゴシック" charset="0"/>
                <a:cs typeface="ＭＳ Ｐゴシック" charset="0"/>
              </a:rPr>
              <a:t>No time for Ex. 6-8</a:t>
            </a:r>
          </a:p>
          <a:p>
            <a:endParaRPr lang="en-US" altLang="zh-Hans" dirty="0">
              <a:latin typeface="Times New Roman" charset="0"/>
              <a:ea typeface="ＭＳ Ｐゴシック" charset="0"/>
              <a:cs typeface="ＭＳ Ｐゴシック" charset="0"/>
            </a:endParaRPr>
          </a:p>
          <a:p>
            <a:r>
              <a:rPr lang="en-US" altLang="zh-Hans" dirty="0">
                <a:latin typeface="Times New Roman" charset="0"/>
                <a:ea typeface="ＭＳ Ｐゴシック" charset="0"/>
                <a:cs typeface="ＭＳ Ｐゴシック" charset="0"/>
              </a:rPr>
              <a:t>2018 Spring Project</a:t>
            </a:r>
            <a:r>
              <a:rPr lang="zh-Hans" altLang="en-US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zh-Hans" dirty="0">
                <a:latin typeface="Times New Roman" charset="0"/>
                <a:ea typeface="ＭＳ Ｐゴシック" charset="0"/>
                <a:cs typeface="ＭＳ Ｐゴシック" charset="0"/>
              </a:rPr>
              <a:t>3:</a:t>
            </a:r>
          </a:p>
          <a:p>
            <a:r>
              <a:rPr lang="en-US" altLang="zh-Hans" dirty="0">
                <a:latin typeface="Times New Roman" charset="0"/>
                <a:ea typeface="ＭＳ Ｐゴシック" charset="0"/>
                <a:cs typeface="ＭＳ Ｐゴシック" charset="0"/>
              </a:rPr>
              <a:t>50 Min: slides 1-19.</a:t>
            </a:r>
          </a:p>
          <a:p>
            <a:r>
              <a:rPr lang="en-US" altLang="zh-Hans" dirty="0">
                <a:latin typeface="Times New Roman" charset="0"/>
                <a:ea typeface="ＭＳ Ｐゴシック" charset="0"/>
                <a:cs typeface="ＭＳ Ｐゴシック" charset="0"/>
              </a:rPr>
              <a:t>No time for Ex 8.</a:t>
            </a:r>
          </a:p>
        </p:txBody>
      </p:sp>
    </p:spTree>
    <p:extLst>
      <p:ext uri="{BB962C8B-B14F-4D97-AF65-F5344CB8AC3E}">
        <p14:creationId xmlns:p14="http://schemas.microsoft.com/office/powerpoint/2010/main" val="18685838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1100" b="1" dirty="0">
                <a:ea typeface="ＭＳ Ｐゴシック" panose="020B0600070205080204" pitchFamily="34" charset="-128"/>
              </a:rPr>
              <a:t>Reference:  </a:t>
            </a:r>
            <a:r>
              <a:rPr lang="en-US" altLang="en-US" sz="1100" dirty="0">
                <a:ea typeface="ＭＳ Ｐゴシック" panose="020B0600070205080204" pitchFamily="34" charset="-128"/>
                <a:hlinkClick r:id="rId3"/>
              </a:rPr>
              <a:t>http://www.cs.cf.ac.uk/Dave/C/node29.html</a:t>
            </a:r>
            <a:endParaRPr lang="en-US" altLang="en-US" sz="1100" b="1" dirty="0">
              <a:ea typeface="ＭＳ Ｐゴシック" panose="020B0600070205080204" pitchFamily="34" charset="-128"/>
            </a:endParaRPr>
          </a:p>
          <a:p>
            <a:r>
              <a:rPr lang="en-US" altLang="en-US" sz="1100" b="1" dirty="0">
                <a:ea typeface="ＭＳ Ｐゴシック" panose="020B0600070205080204" pitchFamily="34" charset="-128"/>
              </a:rPr>
              <a:t>Unit of resource ownership</a:t>
            </a:r>
            <a:r>
              <a:rPr lang="en-US" altLang="en-US" sz="1100" dirty="0">
                <a:ea typeface="ＭＳ Ｐゴシック" panose="020B0600070205080204" pitchFamily="34" charset="-128"/>
              </a:rPr>
              <a:t>-- A process is </a:t>
            </a:r>
            <a:r>
              <a:rPr lang="en-US" altLang="en-US" sz="1100" dirty="0" err="1">
                <a:ea typeface="ＭＳ Ｐゴシック" panose="020B0600070205080204" pitchFamily="34" charset="-128"/>
              </a:rPr>
              <a:t>allocated:a</a:t>
            </a:r>
            <a:r>
              <a:rPr lang="en-US" altLang="en-US" sz="1100" dirty="0">
                <a:ea typeface="ＭＳ Ｐゴシック" panose="020B0600070205080204" pitchFamily="34" charset="-128"/>
              </a:rPr>
              <a:t> virtual address space to hold the process image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control of some resources (files, I/O devices...)</a:t>
            </a:r>
          </a:p>
          <a:p>
            <a:r>
              <a:rPr lang="en-US" altLang="en-US" sz="1100" b="1" dirty="0">
                <a:ea typeface="ＭＳ Ｐゴシック" panose="020B0600070205080204" pitchFamily="34" charset="-128"/>
              </a:rPr>
              <a:t>Unit of dispatching</a:t>
            </a:r>
            <a:r>
              <a:rPr lang="en-US" altLang="en-US" sz="1100" dirty="0">
                <a:ea typeface="ＭＳ Ｐゴシック" panose="020B0600070205080204" pitchFamily="34" charset="-128"/>
              </a:rPr>
              <a:t>- A process is an execution path through one or more </a:t>
            </a:r>
            <a:r>
              <a:rPr lang="en-US" altLang="en-US" sz="1100" dirty="0" err="1">
                <a:ea typeface="ＭＳ Ｐゴシック" panose="020B0600070205080204" pitchFamily="34" charset="-128"/>
              </a:rPr>
              <a:t>programs:execution</a:t>
            </a:r>
            <a:r>
              <a:rPr lang="en-US" altLang="en-US" sz="1100" dirty="0">
                <a:ea typeface="ＭＳ Ｐゴシック" panose="020B0600070205080204" pitchFamily="34" charset="-128"/>
              </a:rPr>
              <a:t> may be interleaved with other processes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the process has an execution state and a dispatching priority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If we treat these two characteristics as being independent (as does modern OS theory):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The unit of resource ownership is usually referred to as a </a:t>
            </a:r>
            <a:r>
              <a:rPr lang="en-US" altLang="en-US" sz="1100" b="1" dirty="0">
                <a:ea typeface="ＭＳ Ｐゴシック" panose="020B0600070205080204" pitchFamily="34" charset="-128"/>
              </a:rPr>
              <a:t>process</a:t>
            </a:r>
            <a:r>
              <a:rPr lang="en-US" altLang="en-US" sz="1100" dirty="0">
                <a:ea typeface="ＭＳ Ｐゴシック" panose="020B0600070205080204" pitchFamily="34" charset="-128"/>
              </a:rPr>
              <a:t> or task. This Processes have: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a virtual address space which holds the process image.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protected access to processors, other processes, files, and I/O resources.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The unit of dispatching is usually referred to a </a:t>
            </a:r>
            <a:r>
              <a:rPr lang="en-US" altLang="en-US" sz="1100" b="1" dirty="0">
                <a:ea typeface="ＭＳ Ｐゴシック" panose="020B0600070205080204" pitchFamily="34" charset="-128"/>
              </a:rPr>
              <a:t>thread</a:t>
            </a:r>
            <a:r>
              <a:rPr lang="en-US" altLang="en-US" sz="1100" dirty="0">
                <a:ea typeface="ＭＳ Ｐゴシック" panose="020B0600070205080204" pitchFamily="34" charset="-128"/>
              </a:rPr>
              <a:t> or a lightweight process. Thus a thread: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Has an execution state (running, ready, etc.)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Saves thread context when not running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Has an execution stack and some per-thread static storage for local variables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Has access to the memory address space and resources of its process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all threads of a process share this when one thread alters a (non-private) memory item, all other threads (of the process) sees that a file open with one thread, is available to others</a:t>
            </a:r>
          </a:p>
          <a:p>
            <a:endParaRPr lang="en-US" altLang="en-US" sz="1100" dirty="0">
              <a:ea typeface="ＭＳ Ｐゴシック" panose="020B0600070205080204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075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Reference: https://</a:t>
            </a:r>
            <a:r>
              <a:rPr lang="en-US" dirty="0" err="1"/>
              <a:t>computing.llnl.gov</a:t>
            </a:r>
            <a:r>
              <a:rPr lang="en-US" dirty="0"/>
              <a:t>/tutorials/</a:t>
            </a:r>
            <a:r>
              <a:rPr lang="en-US" dirty="0" err="1"/>
              <a:t>pthreads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Process (fork) vs. Threads (</a:t>
            </a:r>
            <a:r>
              <a:rPr lang="en-US" dirty="0" err="1"/>
              <a:t>pthread_create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520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1100" b="1" dirty="0">
                <a:ea typeface="ＭＳ Ｐゴシック" panose="020B0600070205080204" pitchFamily="34" charset="-128"/>
              </a:rPr>
              <a:t>Reference:  </a:t>
            </a:r>
            <a:r>
              <a:rPr lang="en-US" altLang="en-US" sz="1100" dirty="0">
                <a:ea typeface="ＭＳ Ｐゴシック" panose="020B0600070205080204" pitchFamily="34" charset="-128"/>
                <a:hlinkClick r:id="rId3"/>
              </a:rPr>
              <a:t>http://www.cs.cf.ac.uk/Dave/C/node29.html</a:t>
            </a:r>
            <a:endParaRPr lang="en-US" altLang="en-US" sz="1100" b="1" dirty="0">
              <a:ea typeface="ＭＳ Ｐゴシック" panose="020B0600070205080204" pitchFamily="34" charset="-128"/>
            </a:endParaRPr>
          </a:p>
          <a:p>
            <a:r>
              <a:rPr lang="en-US" altLang="en-US" sz="1100" b="1" dirty="0">
                <a:ea typeface="ＭＳ Ｐゴシック" panose="020B0600070205080204" pitchFamily="34" charset="-128"/>
              </a:rPr>
              <a:t>Unit of resource ownership</a:t>
            </a:r>
            <a:r>
              <a:rPr lang="en-US" altLang="en-US" sz="1100" dirty="0">
                <a:ea typeface="ＭＳ Ｐゴシック" panose="020B0600070205080204" pitchFamily="34" charset="-128"/>
              </a:rPr>
              <a:t>-- A process is </a:t>
            </a:r>
            <a:r>
              <a:rPr lang="en-US" altLang="en-US" sz="1100" dirty="0" err="1">
                <a:ea typeface="ＭＳ Ｐゴシック" panose="020B0600070205080204" pitchFamily="34" charset="-128"/>
              </a:rPr>
              <a:t>allocated:a</a:t>
            </a:r>
            <a:r>
              <a:rPr lang="en-US" altLang="en-US" sz="1100" dirty="0">
                <a:ea typeface="ＭＳ Ｐゴシック" panose="020B0600070205080204" pitchFamily="34" charset="-128"/>
              </a:rPr>
              <a:t> virtual address space to hold the process image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control of some resources (files, I/O devices...)</a:t>
            </a:r>
          </a:p>
          <a:p>
            <a:r>
              <a:rPr lang="en-US" altLang="en-US" sz="1100" b="1" dirty="0">
                <a:ea typeface="ＭＳ Ｐゴシック" panose="020B0600070205080204" pitchFamily="34" charset="-128"/>
              </a:rPr>
              <a:t>Unit of dispatching</a:t>
            </a:r>
            <a:r>
              <a:rPr lang="en-US" altLang="en-US" sz="1100" dirty="0">
                <a:ea typeface="ＭＳ Ｐゴシック" panose="020B0600070205080204" pitchFamily="34" charset="-128"/>
              </a:rPr>
              <a:t>- A process is an execution path through one or more </a:t>
            </a:r>
            <a:r>
              <a:rPr lang="en-US" altLang="en-US" sz="1100" dirty="0" err="1">
                <a:ea typeface="ＭＳ Ｐゴシック" panose="020B0600070205080204" pitchFamily="34" charset="-128"/>
              </a:rPr>
              <a:t>programs:execution</a:t>
            </a:r>
            <a:r>
              <a:rPr lang="en-US" altLang="en-US" sz="1100" dirty="0">
                <a:ea typeface="ＭＳ Ｐゴシック" panose="020B0600070205080204" pitchFamily="34" charset="-128"/>
              </a:rPr>
              <a:t> may be interleaved with other processes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the process has an execution state and a dispatching priority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If we treat these two characteristics as being independent (as does modern OS theory):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The unit of resource ownership is usually referred to as a </a:t>
            </a:r>
            <a:r>
              <a:rPr lang="en-US" altLang="en-US" sz="1100" b="1" dirty="0">
                <a:ea typeface="ＭＳ Ｐゴシック" panose="020B0600070205080204" pitchFamily="34" charset="-128"/>
              </a:rPr>
              <a:t>process</a:t>
            </a:r>
            <a:r>
              <a:rPr lang="en-US" altLang="en-US" sz="1100" dirty="0">
                <a:ea typeface="ＭＳ Ｐゴシック" panose="020B0600070205080204" pitchFamily="34" charset="-128"/>
              </a:rPr>
              <a:t> or task. This Processes have: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a virtual address space which holds the process image.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protected access to processors, other processes, files, and I/O resources.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The unit of dispatching is usually referred to a </a:t>
            </a:r>
            <a:r>
              <a:rPr lang="en-US" altLang="en-US" sz="1100" b="1" dirty="0">
                <a:ea typeface="ＭＳ Ｐゴシック" panose="020B0600070205080204" pitchFamily="34" charset="-128"/>
              </a:rPr>
              <a:t>thread</a:t>
            </a:r>
            <a:r>
              <a:rPr lang="en-US" altLang="en-US" sz="1100" dirty="0">
                <a:ea typeface="ＭＳ Ｐゴシック" panose="020B0600070205080204" pitchFamily="34" charset="-128"/>
              </a:rPr>
              <a:t> or a lightweight process. Thus a thread: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Has an execution state (running, ready, etc.)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Saves thread context when not running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Has an execution stack and some per-thread static storage for local variables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Has access to the memory address space and resources of its process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all threads of a process share this when one thread alters a (non-private) memory item, all other threads (of the process) sees that a file open with one thread, is available to others</a:t>
            </a:r>
          </a:p>
          <a:p>
            <a:endParaRPr lang="en-US" altLang="en-US" sz="1100" dirty="0">
              <a:ea typeface="ＭＳ Ｐゴシック" panose="020B0600070205080204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38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5D7AE9ED-4593-43C5-B29C-7C3C30F0D17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11C0CAD-46CE-4C58-9064-83D9DBB218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7495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Original design: stop 1, stop 2, faculty presentation, stop 3, stop 4.</a:t>
            </a:r>
          </a:p>
          <a:p>
            <a:endParaRPr lang="en-US" dirty="0"/>
          </a:p>
          <a:p>
            <a:r>
              <a:rPr lang="en-US" dirty="0"/>
              <a:t>Route A: Stops 1, 3, 5, 7</a:t>
            </a:r>
          </a:p>
          <a:p>
            <a:r>
              <a:rPr lang="en-US" dirty="0"/>
              <a:t>             		join-faculty presentation</a:t>
            </a:r>
          </a:p>
          <a:p>
            <a:r>
              <a:rPr lang="en-US" dirty="0"/>
              <a:t>Route B: Steps 2, 4, 6, 8,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0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ans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Private</a:t>
            </a:r>
          </a:p>
          <a:p>
            <a:endParaRPr lang="en-US" dirty="0">
              <a:solidFill>
                <a:srgbClr val="03244D"/>
              </a:solidFill>
              <a:latin typeface="Calibri" panose="020F0502020204030204" pitchFamily="34" charset="0"/>
              <a:ea typeface="MS PGothic" charset="0"/>
              <a:cs typeface="Calibri" panose="020F0502020204030204" pitchFamily="34" charset="0"/>
            </a:endParaRPr>
          </a:p>
          <a:p>
            <a:r>
              <a:rPr lang="en-US" altLang="zh-Hans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Global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866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The for loop has n^2 iterations, each of which can be computed independently.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484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224B6B57-7BA4-4DE1-A618-CA00C332A9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A3246955-5243-47B5-B422-9E69973F31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latin typeface="Times New Roman" panose="02020603050405020304" pitchFamily="18" charset="0"/>
              </a:rPr>
              <a:t>Cont. ch3.ppt, slide 44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12778759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224B6B57-7BA4-4DE1-A618-CA00C332A9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A3246955-5243-47B5-B422-9E69973F31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latin typeface="Times New Roman" panose="02020603050405020304" pitchFamily="18" charset="0"/>
              </a:rPr>
              <a:t>Cont. ch3.ppt, slide 44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1821737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quit –d /* delayed quit */</a:t>
            </a:r>
          </a:p>
          <a:p>
            <a:r>
              <a:rPr lang="en-US" dirty="0"/>
              <a:t>quit –</a:t>
            </a:r>
            <a:r>
              <a:rPr lang="en-US" dirty="0" err="1"/>
              <a:t>i</a:t>
            </a:r>
            <a:r>
              <a:rPr lang="en-US" dirty="0"/>
              <a:t>  </a:t>
            </a:r>
            <a:r>
              <a:rPr lang="en-US"/>
              <a:t>/* immediate quit */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829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</a:t>
            </a:r>
            <a:r>
              <a:rPr lang="en-US" dirty="0" err="1"/>
              <a:t>AUbatch</a:t>
            </a:r>
            <a:r>
              <a:rPr lang="en-US" dirty="0"/>
              <a:t> into the producer/consumer problem.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35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70138" y="523875"/>
            <a:ext cx="4659312" cy="26225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5ED838-7CEF-5E43-9B07-AFB1A331F07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068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370138" y="523875"/>
            <a:ext cx="4659312" cy="26225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277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57066" indent="-291179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64717" indent="-23294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30604" indent="-23294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96491" indent="-232943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62377" indent="-23294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3028264" indent="-23294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94151" indent="-23294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960038" indent="-23294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4A5EE1D-AEEB-5346-B699-82CA03C48839}" type="slidenum">
              <a:rPr lang="en-US" sz="1200">
                <a:latin typeface="Calibri" charset="0"/>
              </a:rPr>
              <a:pPr eaLnBrk="1" hangingPunct="1"/>
              <a:t>9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935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70138" y="523875"/>
            <a:ext cx="4659312" cy="26225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5ED838-7CEF-5E43-9B07-AFB1A331F07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9847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70138" y="523875"/>
            <a:ext cx="4659312" cy="26225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cv</a:t>
            </a:r>
            <a:r>
              <a:rPr lang="en-US" baseline="0" dirty="0"/>
              <a:t> shouldn’t be NULL</a:t>
            </a:r>
          </a:p>
          <a:p>
            <a:pPr defTabSz="931774">
              <a:defRPr/>
            </a:pPr>
            <a:r>
              <a:rPr lang="en-US" baseline="0" dirty="0"/>
              <a:t>lock shouldn’t be NULL</a:t>
            </a:r>
          </a:p>
          <a:p>
            <a:pPr defTabSz="931774">
              <a:defRPr/>
            </a:pPr>
            <a:endParaRPr lang="en-US" baseline="0" dirty="0"/>
          </a:p>
          <a:p>
            <a:pPr defTabSz="931774">
              <a:defRPr/>
            </a:pPr>
            <a:r>
              <a:rPr lang="en-US" baseline="0" dirty="0"/>
              <a:t>Wait for cv do not wait for lock</a:t>
            </a:r>
          </a:p>
          <a:p>
            <a:pPr defTabSz="931774">
              <a:defRPr/>
            </a:pPr>
            <a:r>
              <a:rPr lang="en-US" baseline="0" dirty="0" err="1"/>
              <a:t>Thread_sleep</a:t>
            </a:r>
            <a:endParaRPr lang="en-US" baseline="0" dirty="0"/>
          </a:p>
          <a:p>
            <a:pPr defTabSz="931774">
              <a:defRPr/>
            </a:pPr>
            <a:r>
              <a:rPr lang="en-US" baseline="0" dirty="0"/>
              <a:t>Using cv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5ED838-7CEF-5E43-9B07-AFB1A331F07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548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70138" y="523875"/>
            <a:ext cx="4659312" cy="26225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cv</a:t>
            </a:r>
            <a:r>
              <a:rPr lang="en-US" baseline="0" dirty="0"/>
              <a:t> shouldn’t be NULL</a:t>
            </a:r>
          </a:p>
          <a:p>
            <a:pPr defTabSz="931774">
              <a:defRPr/>
            </a:pPr>
            <a:r>
              <a:rPr lang="en-US" baseline="0" dirty="0"/>
              <a:t>lock shouldn’t be NULL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5ED838-7CEF-5E43-9B07-AFB1A331F07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93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1100" b="1" dirty="0">
                <a:ea typeface="ＭＳ Ｐゴシック" panose="020B0600070205080204" pitchFamily="34" charset="-128"/>
              </a:rPr>
              <a:t>Reference:  </a:t>
            </a:r>
            <a:r>
              <a:rPr lang="en-US" altLang="en-US" sz="1100" dirty="0">
                <a:ea typeface="ＭＳ Ｐゴシック" panose="020B0600070205080204" pitchFamily="34" charset="-128"/>
                <a:hlinkClick r:id="rId3"/>
              </a:rPr>
              <a:t>http://www.cs.cf.ac.uk/Dave/C/node29.html</a:t>
            </a:r>
            <a:endParaRPr lang="en-US" altLang="en-US" sz="1100" b="1" dirty="0">
              <a:ea typeface="ＭＳ Ｐゴシック" panose="020B0600070205080204" pitchFamily="34" charset="-128"/>
            </a:endParaRPr>
          </a:p>
          <a:p>
            <a:r>
              <a:rPr lang="en-US" altLang="en-US" sz="1100" b="1" dirty="0">
                <a:ea typeface="ＭＳ Ｐゴシック" panose="020B0600070205080204" pitchFamily="34" charset="-128"/>
              </a:rPr>
              <a:t>Unit of resource ownership</a:t>
            </a:r>
            <a:r>
              <a:rPr lang="en-US" altLang="en-US" sz="1100" dirty="0">
                <a:ea typeface="ＭＳ Ｐゴシック" panose="020B0600070205080204" pitchFamily="34" charset="-128"/>
              </a:rPr>
              <a:t>-- A process is </a:t>
            </a:r>
            <a:r>
              <a:rPr lang="en-US" altLang="en-US" sz="1100" dirty="0" err="1">
                <a:ea typeface="ＭＳ Ｐゴシック" panose="020B0600070205080204" pitchFamily="34" charset="-128"/>
              </a:rPr>
              <a:t>allocated:a</a:t>
            </a:r>
            <a:r>
              <a:rPr lang="en-US" altLang="en-US" sz="1100" dirty="0">
                <a:ea typeface="ＭＳ Ｐゴシック" panose="020B0600070205080204" pitchFamily="34" charset="-128"/>
              </a:rPr>
              <a:t> virtual address space to hold the process image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control of some resources (files, I/O devices...)</a:t>
            </a:r>
          </a:p>
          <a:p>
            <a:r>
              <a:rPr lang="en-US" altLang="en-US" sz="1100" b="1" dirty="0">
                <a:ea typeface="ＭＳ Ｐゴシック" panose="020B0600070205080204" pitchFamily="34" charset="-128"/>
              </a:rPr>
              <a:t>Unit of dispatching</a:t>
            </a:r>
            <a:r>
              <a:rPr lang="en-US" altLang="en-US" sz="1100" dirty="0">
                <a:ea typeface="ＭＳ Ｐゴシック" panose="020B0600070205080204" pitchFamily="34" charset="-128"/>
              </a:rPr>
              <a:t>- A process is an execution path through one or more </a:t>
            </a:r>
            <a:r>
              <a:rPr lang="en-US" altLang="en-US" sz="1100" dirty="0" err="1">
                <a:ea typeface="ＭＳ Ｐゴシック" panose="020B0600070205080204" pitchFamily="34" charset="-128"/>
              </a:rPr>
              <a:t>programs:execution</a:t>
            </a:r>
            <a:r>
              <a:rPr lang="en-US" altLang="en-US" sz="1100" dirty="0">
                <a:ea typeface="ＭＳ Ｐゴシック" panose="020B0600070205080204" pitchFamily="34" charset="-128"/>
              </a:rPr>
              <a:t> may be interleaved with other processes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the process has an execution state and a dispatching priority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If we treat these two characteristics as being independent (as does modern OS theory):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The unit of resource ownership is usually referred to as a </a:t>
            </a:r>
            <a:r>
              <a:rPr lang="en-US" altLang="en-US" sz="1100" b="1" dirty="0">
                <a:ea typeface="ＭＳ Ｐゴシック" panose="020B0600070205080204" pitchFamily="34" charset="-128"/>
              </a:rPr>
              <a:t>process</a:t>
            </a:r>
            <a:r>
              <a:rPr lang="en-US" altLang="en-US" sz="1100" dirty="0">
                <a:ea typeface="ＭＳ Ｐゴシック" panose="020B0600070205080204" pitchFamily="34" charset="-128"/>
              </a:rPr>
              <a:t> or task. This Processes have: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a virtual address space which holds the process image.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protected access to processors, other processes, files, and I/O resources.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The unit of dispatching is usually referred to a </a:t>
            </a:r>
            <a:r>
              <a:rPr lang="en-US" altLang="en-US" sz="1100" b="1" dirty="0">
                <a:ea typeface="ＭＳ Ｐゴシック" panose="020B0600070205080204" pitchFamily="34" charset="-128"/>
              </a:rPr>
              <a:t>thread</a:t>
            </a:r>
            <a:r>
              <a:rPr lang="en-US" altLang="en-US" sz="1100" dirty="0">
                <a:ea typeface="ＭＳ Ｐゴシック" panose="020B0600070205080204" pitchFamily="34" charset="-128"/>
              </a:rPr>
              <a:t> or a lightweight process. Thus a thread: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Has an execution state (running, ready, etc.)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Saves thread context when not running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Has an execution stack and some per-thread static storage for local variables</a:t>
            </a:r>
          </a:p>
          <a:p>
            <a:pPr lvl="1"/>
            <a:r>
              <a:rPr lang="en-US" altLang="en-US" sz="1100" dirty="0">
                <a:ea typeface="ＭＳ Ｐゴシック" panose="020B0600070205080204" pitchFamily="34" charset="-128"/>
              </a:rPr>
              <a:t>Has access to the memory address space and resources of its process</a:t>
            </a:r>
          </a:p>
          <a:p>
            <a:r>
              <a:rPr lang="en-US" altLang="en-US" sz="1100" dirty="0">
                <a:ea typeface="ＭＳ Ｐゴシック" panose="020B0600070205080204" pitchFamily="34" charset="-128"/>
              </a:rPr>
              <a:t>all threads of a process share this when one thread alters a (non-private) memory item, all other threads (of the process) sees that a file open with one thread, is available to others</a:t>
            </a:r>
          </a:p>
          <a:p>
            <a:endParaRPr lang="en-US" altLang="en-US" sz="1100" dirty="0">
              <a:ea typeface="ＭＳ Ｐゴシック" panose="020B0600070205080204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5FC9D-A361-0047-A127-CC478746A09D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055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65409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2757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152400"/>
            <a:ext cx="289560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52400"/>
            <a:ext cx="848360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8283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3244D"/>
                </a:solidFill>
              </a:defRPr>
            </a:lvl1pPr>
            <a:lvl2pPr>
              <a:defRPr>
                <a:solidFill>
                  <a:srgbClr val="03244D"/>
                </a:solidFill>
              </a:defRPr>
            </a:lvl2pPr>
            <a:lvl3pPr>
              <a:defRPr>
                <a:solidFill>
                  <a:srgbClr val="03244D"/>
                </a:solidFill>
              </a:defRPr>
            </a:lvl3pPr>
            <a:lvl4pPr>
              <a:defRPr>
                <a:solidFill>
                  <a:srgbClr val="03244D"/>
                </a:solidFill>
              </a:defRPr>
            </a:lvl4pPr>
            <a:lvl5pPr>
              <a:defRPr>
                <a:solidFill>
                  <a:srgbClr val="03244D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45871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3381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5689600" cy="5410200"/>
          </a:xfrm>
        </p:spPr>
        <p:txBody>
          <a:bodyPr/>
          <a:lstStyle>
            <a:lvl1pPr>
              <a:defRPr sz="2800">
                <a:solidFill>
                  <a:srgbClr val="03244D"/>
                </a:solidFill>
              </a:defRPr>
            </a:lvl1pPr>
            <a:lvl2pPr>
              <a:defRPr sz="2400">
                <a:solidFill>
                  <a:srgbClr val="03244D"/>
                </a:solidFill>
              </a:defRPr>
            </a:lvl2pPr>
            <a:lvl3pPr>
              <a:defRPr sz="2000">
                <a:solidFill>
                  <a:srgbClr val="03244D"/>
                </a:solidFill>
              </a:defRPr>
            </a:lvl3pPr>
            <a:lvl4pPr>
              <a:defRPr sz="1800">
                <a:solidFill>
                  <a:srgbClr val="03244D"/>
                </a:solidFill>
              </a:defRPr>
            </a:lvl4pPr>
            <a:lvl5pPr>
              <a:defRPr sz="1800">
                <a:solidFill>
                  <a:srgbClr val="03244D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066800"/>
            <a:ext cx="5689600" cy="5410200"/>
          </a:xfrm>
        </p:spPr>
        <p:txBody>
          <a:bodyPr/>
          <a:lstStyle>
            <a:lvl1pPr>
              <a:defRPr sz="2800">
                <a:solidFill>
                  <a:srgbClr val="03244D"/>
                </a:solidFill>
              </a:defRPr>
            </a:lvl1pPr>
            <a:lvl2pPr>
              <a:defRPr sz="2400">
                <a:solidFill>
                  <a:srgbClr val="03244D"/>
                </a:solidFill>
              </a:defRPr>
            </a:lvl2pPr>
            <a:lvl3pPr>
              <a:defRPr sz="2000">
                <a:solidFill>
                  <a:srgbClr val="03244D"/>
                </a:solidFill>
              </a:defRPr>
            </a:lvl3pPr>
            <a:lvl4pPr>
              <a:defRPr sz="1800">
                <a:solidFill>
                  <a:srgbClr val="03244D"/>
                </a:solidFill>
              </a:defRPr>
            </a:lvl4pPr>
            <a:lvl5pPr>
              <a:defRPr sz="1800">
                <a:solidFill>
                  <a:srgbClr val="03244D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1891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3244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>
                <a:solidFill>
                  <a:srgbClr val="03244D"/>
                </a:solidFill>
              </a:defRPr>
            </a:lvl1pPr>
            <a:lvl2pPr>
              <a:defRPr sz="2000">
                <a:solidFill>
                  <a:srgbClr val="03244D"/>
                </a:solidFill>
              </a:defRPr>
            </a:lvl2pPr>
            <a:lvl3pPr>
              <a:defRPr sz="1800">
                <a:solidFill>
                  <a:srgbClr val="03244D"/>
                </a:solidFill>
              </a:defRPr>
            </a:lvl3pPr>
            <a:lvl4pPr>
              <a:defRPr sz="1600">
                <a:solidFill>
                  <a:srgbClr val="03244D"/>
                </a:solidFill>
              </a:defRPr>
            </a:lvl4pPr>
            <a:lvl5pPr>
              <a:defRPr sz="1600">
                <a:solidFill>
                  <a:srgbClr val="03244D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3244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rgbClr val="03244D"/>
                </a:solidFill>
              </a:defRPr>
            </a:lvl1pPr>
            <a:lvl2pPr>
              <a:defRPr sz="2000">
                <a:solidFill>
                  <a:srgbClr val="03244D"/>
                </a:solidFill>
              </a:defRPr>
            </a:lvl2pPr>
            <a:lvl3pPr>
              <a:defRPr sz="1800">
                <a:solidFill>
                  <a:srgbClr val="03244D"/>
                </a:solidFill>
              </a:defRPr>
            </a:lvl3pPr>
            <a:lvl4pPr>
              <a:defRPr sz="1600">
                <a:solidFill>
                  <a:srgbClr val="03244D"/>
                </a:solidFill>
              </a:defRPr>
            </a:lvl4pPr>
            <a:lvl5pPr>
              <a:defRPr sz="1600">
                <a:solidFill>
                  <a:srgbClr val="03244D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66993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1607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725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rgbClr val="03244D"/>
                </a:solidFill>
              </a:defRPr>
            </a:lvl1pPr>
            <a:lvl2pPr>
              <a:defRPr sz="2800">
                <a:solidFill>
                  <a:srgbClr val="03244D"/>
                </a:solidFill>
              </a:defRPr>
            </a:lvl2pPr>
            <a:lvl3pPr>
              <a:defRPr sz="2400">
                <a:solidFill>
                  <a:srgbClr val="03244D"/>
                </a:solidFill>
              </a:defRPr>
            </a:lvl3pPr>
            <a:lvl4pPr>
              <a:defRPr sz="2000">
                <a:solidFill>
                  <a:srgbClr val="03244D"/>
                </a:solidFill>
              </a:defRPr>
            </a:lvl4pPr>
            <a:lvl5pPr>
              <a:defRPr sz="2000">
                <a:solidFill>
                  <a:srgbClr val="03244D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0476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rgbClr val="0324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rgbClr val="03244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852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381000"/>
            <a:ext cx="11582400" cy="838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247776"/>
            <a:ext cx="11582400" cy="522922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143000" lvl="2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</a:pPr>
            <a:r>
              <a:rPr lang="en-US" dirty="0"/>
              <a:t>Third level</a:t>
            </a:r>
          </a:p>
          <a:p>
            <a:pPr marL="1600200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</a:pPr>
            <a:r>
              <a:rPr lang="en-US" dirty="0"/>
              <a:t>Fourth level</a:t>
            </a:r>
          </a:p>
          <a:p>
            <a:pPr marL="2057400" lvl="4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</a:pPr>
            <a:r>
              <a:rPr lang="en-US" dirty="0"/>
              <a:t>Fifth level</a:t>
            </a:r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0" y="6477000"/>
            <a:ext cx="12192000" cy="381000"/>
          </a:xfrm>
          <a:prstGeom prst="rect">
            <a:avLst/>
          </a:prstGeom>
          <a:solidFill>
            <a:srgbClr val="0033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r>
              <a:rPr lang="en-US" sz="1000" dirty="0">
                <a:solidFill>
                  <a:schemeClr val="bg1"/>
                </a:solidFill>
              </a:rPr>
              <a:t>COMP 7500 Advanced Operating Systems - </a:t>
            </a:r>
            <a:fld id="{9C7CF1EC-0219-8349-AAE4-AC62B66AA0BE}" type="slidenum">
              <a:rPr lang="en-US" sz="1000" smtClean="0">
                <a:solidFill>
                  <a:schemeClr val="bg1"/>
                </a:solidFill>
              </a:rPr>
              <a:pPr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202" name="Rectangle 10"/>
          <p:cNvSpPr>
            <a:spLocks noChangeArrowheads="1"/>
          </p:cNvSpPr>
          <p:nvPr/>
        </p:nvSpPr>
        <p:spPr bwMode="auto">
          <a:xfrm>
            <a:off x="0" y="0"/>
            <a:ext cx="12192000" cy="152400"/>
          </a:xfrm>
          <a:prstGeom prst="rect">
            <a:avLst/>
          </a:prstGeom>
          <a:solidFill>
            <a:srgbClr val="0033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2400">
              <a:latin typeface="Verdana" pitchFamily="-112" charset="0"/>
              <a:ea typeface="+mn-ea"/>
              <a:cs typeface="+mn-cs"/>
            </a:endParaRPr>
          </a:p>
        </p:txBody>
      </p:sp>
      <p:pic>
        <p:nvPicPr>
          <p:cNvPr id="1030" name="Picture 13" descr="cse_logo_blue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505576"/>
            <a:ext cx="57150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Image result for auburn university college of engineering">
            <a:extLst>
              <a:ext uri="{FF2B5EF4-FFF2-40B4-BE49-F238E27FC236}">
                <a16:creationId xmlns:a16="http://schemas.microsoft.com/office/drawing/2014/main" id="{505A58AC-2344-4FB3-94E3-796BC04C2BA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731" y="5264077"/>
            <a:ext cx="1455506" cy="1212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lang="en-US" sz="4400" b="0" dirty="0">
          <a:solidFill>
            <a:srgbClr val="03244D"/>
          </a:solidFill>
          <a:latin typeface="Calibri" charset="0"/>
          <a:ea typeface="Calibri" charset="0"/>
          <a:cs typeface="Calibri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lang="en-US" sz="3200" dirty="0">
          <a:solidFill>
            <a:srgbClr val="03244D"/>
          </a:solidFill>
          <a:latin typeface="Calibri" charset="0"/>
          <a:ea typeface="Calibri" charset="0"/>
          <a:cs typeface="Calibri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lang="en-US" sz="2800" dirty="0">
          <a:solidFill>
            <a:srgbClr val="03244D"/>
          </a:solidFill>
          <a:latin typeface="Calibri" charset="0"/>
          <a:ea typeface="Calibri" charset="0"/>
          <a:cs typeface="Calibri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lang="en-US" sz="2400" dirty="0">
          <a:solidFill>
            <a:srgbClr val="03244D"/>
          </a:solidFill>
          <a:latin typeface="Calibri" charset="0"/>
          <a:ea typeface="Calibri" charset="0"/>
          <a:cs typeface="Calibri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lang="en-US" sz="2000" dirty="0">
          <a:solidFill>
            <a:srgbClr val="03244D"/>
          </a:solidFill>
          <a:latin typeface="Calibri" charset="0"/>
          <a:ea typeface="Calibri" charset="0"/>
          <a:cs typeface="Calibri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lang="en-US" sz="2000" dirty="0">
          <a:solidFill>
            <a:srgbClr val="03244D"/>
          </a:solidFill>
          <a:latin typeface="Calibri" charset="0"/>
          <a:ea typeface="Calibri" charset="0"/>
          <a:cs typeface="Calibri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Verdana" pitchFamily="-65" charset="0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267200" y="361950"/>
            <a:ext cx="7086600" cy="1743075"/>
          </a:xfrm>
        </p:spPr>
        <p:txBody>
          <a:bodyPr/>
          <a:lstStyle/>
          <a:p>
            <a:r>
              <a:rPr lang="en-US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  <a:t>COMP 7500 </a:t>
            </a:r>
            <a:br>
              <a:rPr lang="en-US" dirty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dirty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rPr>
              <a:t>Advanced Operating Systems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88719" y="4191000"/>
            <a:ext cx="5907881" cy="1981200"/>
          </a:xfrm>
          <a:noFill/>
        </p:spPr>
        <p:txBody>
          <a:bodyPr/>
          <a:lstStyle/>
          <a:p>
            <a:pPr>
              <a:spcBef>
                <a:spcPct val="50000"/>
              </a:spcBef>
            </a:pPr>
            <a:r>
              <a:rPr lang="en-US" altLang="zh-CN" b="1" dirty="0">
                <a:solidFill>
                  <a:srgbClr val="03244D"/>
                </a:solidFill>
                <a:latin typeface="Calibri" pitchFamily="34" charset="0"/>
                <a:ea typeface="SimSun" pitchFamily="2" charset="-122"/>
              </a:rPr>
              <a:t>Xiao Qin</a:t>
            </a:r>
          </a:p>
          <a:p>
            <a:pPr>
              <a:spcBef>
                <a:spcPct val="50000"/>
              </a:spcBef>
            </a:pPr>
            <a: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  <a:t>Auburn University</a:t>
            </a:r>
            <a:b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</a:br>
            <a: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  <a:t>http://www.eng.auburn.edu/~xqin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kumimoji="1" lang="en-US" altLang="en-US" sz="2400" i="1" dirty="0">
                <a:solidFill>
                  <a:srgbClr val="03244D"/>
                </a:solidFill>
                <a:latin typeface="Calibri" pitchFamily="34" charset="0"/>
              </a:rPr>
              <a:t>xqin@auburn.edu</a:t>
            </a:r>
            <a:endParaRPr lang="en-US" sz="2400" dirty="0">
              <a:solidFill>
                <a:srgbClr val="03244D"/>
              </a:solidFill>
            </a:endParaRPr>
          </a:p>
        </p:txBody>
      </p:sp>
      <p:pic>
        <p:nvPicPr>
          <p:cNvPr id="15364" name="Picture 8" descr="SGCOE V 158 28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731963"/>
            <a:ext cx="3810000" cy="307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704BCC92-66D4-40D6-BBFE-A3DDF3E50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2162956"/>
            <a:ext cx="6858000" cy="17430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r>
              <a:rPr lang="en-US" altLang="zh-Hans" sz="3600" b="0" kern="0" dirty="0">
                <a:solidFill>
                  <a:srgbClr val="03244D"/>
                </a:solidFill>
              </a:rPr>
              <a:t>Project</a:t>
            </a:r>
            <a:r>
              <a:rPr lang="zh-Hans" altLang="en-US" sz="3600" b="0" kern="0" dirty="0">
                <a:solidFill>
                  <a:srgbClr val="03244D"/>
                </a:solidFill>
              </a:rPr>
              <a:t> </a:t>
            </a:r>
            <a:r>
              <a:rPr lang="en-US" altLang="zh-Hans" sz="3600" b="0" kern="0" dirty="0">
                <a:solidFill>
                  <a:srgbClr val="03244D"/>
                </a:solidFill>
              </a:rPr>
              <a:t>3 (Part 5)</a:t>
            </a:r>
          </a:p>
          <a:p>
            <a:r>
              <a:rPr lang="en-US" altLang="zh-Hans" sz="3600" b="0" kern="0" dirty="0" err="1">
                <a:solidFill>
                  <a:srgbClr val="03244D"/>
                </a:solidFill>
              </a:rPr>
              <a:t>AUbatch</a:t>
            </a:r>
            <a:r>
              <a:rPr lang="en-US" altLang="zh-Hans" sz="3600" b="0" kern="0" dirty="0">
                <a:solidFill>
                  <a:srgbClr val="03244D"/>
                </a:solidFill>
              </a:rPr>
              <a:t>: </a:t>
            </a:r>
            <a:r>
              <a:rPr lang="en-US" sz="3600" b="0" kern="0" dirty="0">
                <a:solidFill>
                  <a:srgbClr val="03244D"/>
                </a:solidFill>
              </a:rPr>
              <a:t>Condition Variables and Thread Basics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038"/>
            <a:ext cx="11658600" cy="792162"/>
          </a:xfrm>
        </p:spPr>
        <p:txBody>
          <a:bodyPr/>
          <a:lstStyle/>
          <a:p>
            <a:r>
              <a:rPr lang="en-US" sz="2800" dirty="0">
                <a:solidFill>
                  <a:srgbClr val="DD550C"/>
                </a:solidFill>
                <a:latin typeface="Calibri"/>
                <a:cs typeface="Calibri"/>
              </a:rPr>
              <a:t>Exercise 1: </a:t>
            </a:r>
            <a:r>
              <a:rPr lang="en-US" sz="3000" dirty="0">
                <a:latin typeface="Calibri"/>
                <a:cs typeface="Calibri"/>
              </a:rPr>
              <a:t>Please complete the consumer code using condition variables.</a:t>
            </a:r>
          </a:p>
        </p:txBody>
      </p:sp>
      <p:sp>
        <p:nvSpPr>
          <p:cNvPr id="5" name="Rectangle 4"/>
          <p:cNvSpPr/>
          <p:nvPr/>
        </p:nvSpPr>
        <p:spPr>
          <a:xfrm>
            <a:off x="5918200" y="700783"/>
            <a:ext cx="6248400" cy="6001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0" dirty="0">
                <a:latin typeface="Courier New"/>
                <a:cs typeface="Courier New"/>
              </a:rPr>
              <a:t>char consumer() {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char c;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</a:t>
            </a:r>
            <a:r>
              <a:rPr lang="en-US" b="0" dirty="0" err="1">
                <a:solidFill>
                  <a:srgbClr val="008000"/>
                </a:solidFill>
                <a:latin typeface="Courier New"/>
                <a:cs typeface="Courier New"/>
              </a:rPr>
              <a:t>lock_acquire</a:t>
            </a:r>
            <a:r>
              <a:rPr lang="en-US" b="0" dirty="0">
                <a:solidFill>
                  <a:srgbClr val="008000"/>
                </a:solidFill>
                <a:latin typeface="Courier New"/>
                <a:cs typeface="Courier New"/>
              </a:rPr>
              <a:t>(</a:t>
            </a:r>
            <a:r>
              <a:rPr lang="en-US" b="0" dirty="0" err="1">
                <a:solidFill>
                  <a:srgbClr val="008000"/>
                </a:solidFill>
                <a:latin typeface="Courier New"/>
                <a:cs typeface="Courier New"/>
              </a:rPr>
              <a:t>mutex</a:t>
            </a:r>
            <a:r>
              <a:rPr lang="en-US" b="0" dirty="0">
                <a:solidFill>
                  <a:srgbClr val="008000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while (count == 0) {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    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cv_wait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(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notEmpty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, 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mutex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count--;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c = buffer[tail];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tail++;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if (tail == SIZE) {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    tail = 0;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cv_signal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(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notFull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, 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mutex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</a:t>
            </a:r>
            <a:r>
              <a:rPr lang="en-US" b="0" dirty="0" err="1">
                <a:solidFill>
                  <a:srgbClr val="008000"/>
                </a:solidFill>
                <a:latin typeface="Courier New"/>
                <a:cs typeface="Courier New"/>
              </a:rPr>
              <a:t>lock_release</a:t>
            </a:r>
            <a:r>
              <a:rPr lang="en-US" b="0" dirty="0">
                <a:solidFill>
                  <a:srgbClr val="008000"/>
                </a:solidFill>
                <a:latin typeface="Courier New"/>
                <a:cs typeface="Courier New"/>
              </a:rPr>
              <a:t>(</a:t>
            </a:r>
            <a:r>
              <a:rPr lang="en-US" b="0" dirty="0" err="1">
                <a:solidFill>
                  <a:srgbClr val="008000"/>
                </a:solidFill>
                <a:latin typeface="Courier New"/>
                <a:cs typeface="Courier New"/>
              </a:rPr>
              <a:t>mutex</a:t>
            </a:r>
            <a:r>
              <a:rPr lang="en-US" b="0" dirty="0">
                <a:solidFill>
                  <a:srgbClr val="008000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return c;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880298"/>
            <a:ext cx="76200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0" dirty="0">
                <a:latin typeface="Courier New"/>
                <a:cs typeface="Courier New"/>
              </a:rPr>
              <a:t>void producer(char c) {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</a:t>
            </a:r>
            <a:r>
              <a:rPr lang="en-US" b="0" dirty="0" err="1">
                <a:solidFill>
                  <a:srgbClr val="008000"/>
                </a:solidFill>
                <a:latin typeface="Courier New"/>
                <a:cs typeface="Courier New"/>
              </a:rPr>
              <a:t>lock_acquire</a:t>
            </a:r>
            <a:r>
              <a:rPr lang="en-US" b="0" dirty="0">
                <a:solidFill>
                  <a:srgbClr val="008000"/>
                </a:solidFill>
                <a:latin typeface="Courier New"/>
                <a:cs typeface="Courier New"/>
              </a:rPr>
              <a:t>(</a:t>
            </a:r>
            <a:r>
              <a:rPr lang="en-US" b="0" dirty="0" err="1">
                <a:solidFill>
                  <a:srgbClr val="008000"/>
                </a:solidFill>
                <a:latin typeface="Courier New"/>
                <a:cs typeface="Courier New"/>
              </a:rPr>
              <a:t>mutex</a:t>
            </a:r>
            <a:r>
              <a:rPr lang="en-US" b="0" dirty="0">
                <a:solidFill>
                  <a:srgbClr val="008000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while (count == SIZE) {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    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cv_wait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(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notFull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, 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mutex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count++;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buffer[head] = c;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head++;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if (head == SIZE) {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    head = 0;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cv_signal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(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notEmpty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, </a:t>
            </a:r>
            <a:r>
              <a:rPr lang="en-US" b="0" dirty="0" err="1">
                <a:solidFill>
                  <a:srgbClr val="DD550C"/>
                </a:solidFill>
                <a:latin typeface="Courier New"/>
                <a:cs typeface="Courier New"/>
              </a:rPr>
              <a:t>mutex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</a:t>
            </a:r>
            <a:r>
              <a:rPr lang="en-US" b="0" dirty="0" err="1">
                <a:solidFill>
                  <a:srgbClr val="008000"/>
                </a:solidFill>
                <a:latin typeface="Courier New"/>
                <a:cs typeface="Courier New"/>
              </a:rPr>
              <a:t>lock_release</a:t>
            </a:r>
            <a:r>
              <a:rPr lang="en-US" b="0" dirty="0">
                <a:solidFill>
                  <a:srgbClr val="008000"/>
                </a:solidFill>
                <a:latin typeface="Courier New"/>
                <a:cs typeface="Courier New"/>
              </a:rPr>
              <a:t>(</a:t>
            </a:r>
            <a:r>
              <a:rPr lang="en-US" b="0" dirty="0" err="1">
                <a:solidFill>
                  <a:srgbClr val="008000"/>
                </a:solidFill>
                <a:latin typeface="Courier New"/>
                <a:cs typeface="Courier New"/>
              </a:rPr>
              <a:t>mutex</a:t>
            </a:r>
            <a:r>
              <a:rPr lang="en-US" b="0" dirty="0">
                <a:solidFill>
                  <a:srgbClr val="008000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7353300" y="2230506"/>
            <a:ext cx="45339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667500" y="5120232"/>
            <a:ext cx="45720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705600" y="1460152"/>
            <a:ext cx="37338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05600" y="5575126"/>
            <a:ext cx="38862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73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11811000" cy="838200"/>
          </a:xfrm>
        </p:spPr>
        <p:txBody>
          <a:bodyPr/>
          <a:lstStyle/>
          <a:p>
            <a:r>
              <a:rPr lang="en-US" dirty="0">
                <a:solidFill>
                  <a:srgbClr val="DD550C"/>
                </a:solidFill>
                <a:latin typeface="Calibri"/>
                <a:cs typeface="Calibri"/>
              </a:rPr>
              <a:t>Exercise 2: </a:t>
            </a:r>
            <a:r>
              <a:rPr lang="en-US" dirty="0">
                <a:latin typeface="Calibri"/>
                <a:cs typeface="Calibri"/>
              </a:rPr>
              <a:t>How to implement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cv_wait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>
                <a:latin typeface="Calibri"/>
                <a:cs typeface="Calibri"/>
              </a:rPr>
              <a:t>? 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1131332"/>
            <a:ext cx="111252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800" b="0" dirty="0">
                <a:latin typeface="Courier New"/>
                <a:cs typeface="Courier New"/>
              </a:rPr>
              <a:t>void </a:t>
            </a:r>
            <a:r>
              <a:rPr lang="en-US" sz="2800" b="0" dirty="0" err="1">
                <a:latin typeface="Courier New"/>
                <a:cs typeface="Courier New"/>
              </a:rPr>
              <a:t>cv_wait</a:t>
            </a:r>
            <a:r>
              <a:rPr lang="en-US" sz="2800" b="0" dirty="0">
                <a:latin typeface="Courier New"/>
                <a:cs typeface="Courier New"/>
              </a:rPr>
              <a:t>(</a:t>
            </a:r>
            <a:r>
              <a:rPr lang="en-US" sz="2800" b="0" dirty="0" err="1">
                <a:latin typeface="Courier New"/>
                <a:cs typeface="Courier New"/>
              </a:rPr>
              <a:t>struct</a:t>
            </a:r>
            <a:r>
              <a:rPr lang="en-US" sz="2800" b="0" dirty="0">
                <a:latin typeface="Courier New"/>
                <a:cs typeface="Courier New"/>
              </a:rPr>
              <a:t> cv *cv, </a:t>
            </a:r>
            <a:r>
              <a:rPr lang="en-US" sz="2800" b="0" dirty="0" err="1">
                <a:latin typeface="Courier New"/>
                <a:cs typeface="Courier New"/>
              </a:rPr>
              <a:t>struct</a:t>
            </a:r>
            <a:r>
              <a:rPr lang="en-US" sz="2800" b="0" dirty="0">
                <a:latin typeface="Courier New"/>
                <a:cs typeface="Courier New"/>
              </a:rPr>
              <a:t> lock *lock) {</a:t>
            </a:r>
          </a:p>
          <a:p>
            <a:pPr algn="l"/>
            <a:endParaRPr lang="en-US" sz="2800" b="0" dirty="0">
              <a:latin typeface="Courier New"/>
              <a:cs typeface="Courier New"/>
            </a:endParaRP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use assert to check input cv and lock;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turn off interrupts;</a:t>
            </a:r>
          </a:p>
          <a:p>
            <a:pPr algn="l"/>
            <a:endParaRPr lang="en-US" sz="2800" b="0" dirty="0">
              <a:latin typeface="Courier New"/>
              <a:cs typeface="Courier New"/>
            </a:endParaRP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release the lock;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sleep the thread until someone signals cv;</a:t>
            </a:r>
          </a:p>
          <a:p>
            <a:pPr algn="l"/>
            <a:endParaRPr lang="en-US" sz="2800" b="0" dirty="0">
              <a:latin typeface="Courier New"/>
              <a:cs typeface="Courier New"/>
            </a:endParaRP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acquire the lock;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turn on interrupts to the previous level;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3C2162-4FFD-5241-8FA4-08D445478260}"/>
              </a:ext>
            </a:extLst>
          </p:cNvPr>
          <p:cNvSpPr/>
          <p:nvPr/>
        </p:nvSpPr>
        <p:spPr>
          <a:xfrm>
            <a:off x="1524000" y="3381821"/>
            <a:ext cx="19812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013A3B-A8C1-FC4F-B78E-EC5BC7F1231F}"/>
              </a:ext>
            </a:extLst>
          </p:cNvPr>
          <p:cNvSpPr/>
          <p:nvPr/>
        </p:nvSpPr>
        <p:spPr>
          <a:xfrm>
            <a:off x="1498600" y="5029200"/>
            <a:ext cx="19812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81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11277600" cy="838200"/>
          </a:xfrm>
        </p:spPr>
        <p:txBody>
          <a:bodyPr/>
          <a:lstStyle/>
          <a:p>
            <a:r>
              <a:rPr lang="en-US" dirty="0">
                <a:solidFill>
                  <a:srgbClr val="DD550C"/>
                </a:solidFill>
                <a:latin typeface="Calibri"/>
                <a:cs typeface="Calibri"/>
              </a:rPr>
              <a:t>Exercise 3: </a:t>
            </a:r>
            <a:r>
              <a:rPr lang="en-US" dirty="0">
                <a:latin typeface="Calibri"/>
                <a:cs typeface="Calibri"/>
              </a:rPr>
              <a:t>How to implement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cv_signal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>
                <a:latin typeface="Calibri"/>
                <a:cs typeface="Calibri"/>
              </a:rPr>
              <a:t>? </a:t>
            </a:r>
          </a:p>
        </p:txBody>
      </p:sp>
      <p:sp>
        <p:nvSpPr>
          <p:cNvPr id="5" name="Rectangle 4"/>
          <p:cNvSpPr/>
          <p:nvPr/>
        </p:nvSpPr>
        <p:spPr>
          <a:xfrm>
            <a:off x="533400" y="914400"/>
            <a:ext cx="106680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0" dirty="0">
                <a:latin typeface="Courier New"/>
                <a:cs typeface="Courier New"/>
              </a:rPr>
              <a:t>void </a:t>
            </a:r>
            <a:r>
              <a:rPr lang="en-US" b="0" dirty="0" err="1">
                <a:latin typeface="Courier New"/>
                <a:cs typeface="Courier New"/>
              </a:rPr>
              <a:t>cv_signal</a:t>
            </a:r>
            <a:r>
              <a:rPr lang="en-US" b="0" dirty="0">
                <a:latin typeface="Courier New"/>
                <a:cs typeface="Courier New"/>
              </a:rPr>
              <a:t>(</a:t>
            </a:r>
            <a:r>
              <a:rPr lang="en-US" b="0" dirty="0" err="1">
                <a:latin typeface="Courier New"/>
                <a:cs typeface="Courier New"/>
              </a:rPr>
              <a:t>struct</a:t>
            </a:r>
            <a:r>
              <a:rPr lang="en-US" b="0" dirty="0">
                <a:latin typeface="Courier New"/>
                <a:cs typeface="Courier New"/>
              </a:rPr>
              <a:t> cv *cv, </a:t>
            </a:r>
            <a:r>
              <a:rPr lang="en-US" b="0" dirty="0" err="1">
                <a:latin typeface="Courier New"/>
                <a:cs typeface="Courier New"/>
              </a:rPr>
              <a:t>struct</a:t>
            </a:r>
            <a:r>
              <a:rPr lang="en-US" b="0" dirty="0">
                <a:latin typeface="Courier New"/>
                <a:cs typeface="Courier New"/>
              </a:rPr>
              <a:t> lock *lock) {</a:t>
            </a:r>
          </a:p>
          <a:p>
            <a:pPr algn="l"/>
            <a:endParaRPr lang="en-US" b="0" dirty="0">
              <a:latin typeface="Courier New"/>
              <a:cs typeface="Courier New"/>
            </a:endParaRPr>
          </a:p>
          <a:p>
            <a:pPr algn="l"/>
            <a:r>
              <a:rPr lang="en-US" b="0" dirty="0">
                <a:latin typeface="Courier New"/>
                <a:cs typeface="Courier New"/>
              </a:rPr>
              <a:t>    use assert to check cv and lock;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turn off interrupts;</a:t>
            </a:r>
          </a:p>
          <a:p>
            <a:pPr algn="l"/>
            <a:endParaRPr lang="en-US" b="0" dirty="0">
              <a:latin typeface="Courier New"/>
              <a:cs typeface="Courier New"/>
            </a:endParaRPr>
          </a:p>
          <a:p>
            <a:pPr algn="l"/>
            <a:r>
              <a:rPr lang="en-US" b="0" dirty="0">
                <a:latin typeface="Courier New"/>
                <a:cs typeface="Courier New"/>
              </a:rPr>
              <a:t>    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/* Question: How to implement the following IF */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if (this thread does not hold lock)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    panic("</a:t>
            </a:r>
            <a:r>
              <a:rPr lang="en-US" b="0" dirty="0" err="1">
                <a:latin typeface="Courier New"/>
                <a:cs typeface="Courier New"/>
              </a:rPr>
              <a:t>cv_signal</a:t>
            </a:r>
            <a:r>
              <a:rPr lang="en-US" b="0" dirty="0">
                <a:latin typeface="Courier New"/>
                <a:cs typeface="Courier New"/>
              </a:rPr>
              <a:t> error: cv %s at %p, lock %s at   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          %p.\n", cv-&gt;name, cv, lock-&gt;name, lock);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	</a:t>
            </a:r>
          </a:p>
          <a:p>
            <a:pPr algn="l"/>
            <a:r>
              <a:rPr lang="en-US" b="0" dirty="0">
                <a:solidFill>
                  <a:srgbClr val="FF0000"/>
                </a:solidFill>
                <a:latin typeface="Courier New"/>
                <a:cs typeface="Courier New"/>
              </a:rPr>
              <a:t>    </a:t>
            </a:r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/* see also how to wakeup a thread Slide 15 */</a:t>
            </a:r>
          </a:p>
          <a:p>
            <a:pPr algn="l"/>
            <a:r>
              <a:rPr lang="en-US" b="0" dirty="0">
                <a:solidFill>
                  <a:srgbClr val="DD550C"/>
                </a:solidFill>
                <a:latin typeface="Courier New"/>
                <a:cs typeface="Courier New"/>
              </a:rPr>
              <a:t>    wakeup one thread using indicator “cv”;</a:t>
            </a:r>
          </a:p>
          <a:p>
            <a:pPr algn="l"/>
            <a:endParaRPr lang="en-US" b="0" dirty="0">
              <a:latin typeface="Courier New"/>
              <a:cs typeface="Courier New"/>
            </a:endParaRPr>
          </a:p>
          <a:p>
            <a:pPr algn="l"/>
            <a:r>
              <a:rPr lang="en-US" b="0" dirty="0">
                <a:latin typeface="Courier New"/>
                <a:cs typeface="Courier New"/>
              </a:rPr>
              <a:t>    turn on interrupts to the previous level;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7BA730-A4A8-8D4C-9E53-A8890C587494}"/>
              </a:ext>
            </a:extLst>
          </p:cNvPr>
          <p:cNvSpPr/>
          <p:nvPr/>
        </p:nvSpPr>
        <p:spPr>
          <a:xfrm>
            <a:off x="2895600" y="2057400"/>
            <a:ext cx="19812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6B2494-B79A-D549-A2D9-219E12CC5648}"/>
              </a:ext>
            </a:extLst>
          </p:cNvPr>
          <p:cNvSpPr/>
          <p:nvPr/>
        </p:nvSpPr>
        <p:spPr>
          <a:xfrm>
            <a:off x="2667000" y="5775186"/>
            <a:ext cx="59436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AD7FE8-C891-0945-9B12-B63049DD4001}"/>
              </a:ext>
            </a:extLst>
          </p:cNvPr>
          <p:cNvSpPr/>
          <p:nvPr/>
        </p:nvSpPr>
        <p:spPr>
          <a:xfrm>
            <a:off x="7467600" y="5000486"/>
            <a:ext cx="838200" cy="381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133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1B0C-AABC-9645-97AA-BAC848804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26731"/>
            <a:ext cx="11582400" cy="838200"/>
          </a:xfrm>
        </p:spPr>
        <p:txBody>
          <a:bodyPr/>
          <a:lstStyle/>
          <a:p>
            <a:r>
              <a:rPr lang="en-US" altLang="en-US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What is a process?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FF9DAA-CB54-9F48-87AE-EA01A21C0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2202908"/>
            <a:ext cx="6172200" cy="623730"/>
          </a:xfrm>
          <a:prstGeom prst="rect">
            <a:avLst/>
          </a:prstGeom>
          <a:solidFill>
            <a:srgbClr val="496E9C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 lIns="69056" tIns="34529" rIns="69056" bIns="34529" anchor="ctr">
            <a:spAutoFit/>
          </a:bodyPr>
          <a:lstStyle/>
          <a:p>
            <a:pPr algn="ctr"/>
            <a:r>
              <a:rPr lang="en-US" altLang="zh-Hans" sz="36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Unit of Resource Ownership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515F9-47DA-CB43-94D3-4A6D32063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4191000"/>
            <a:ext cx="6248400" cy="623730"/>
          </a:xfrm>
          <a:prstGeom prst="rect">
            <a:avLst/>
          </a:prstGeom>
          <a:solidFill>
            <a:srgbClr val="496E9C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 lIns="69056" tIns="34529" rIns="69056" bIns="34529" anchor="ctr">
            <a:spAutoFit/>
          </a:bodyPr>
          <a:lstStyle/>
          <a:p>
            <a:pPr algn="ctr"/>
            <a:r>
              <a:rPr lang="en-US" altLang="zh-Hans" sz="36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Unit of Dispatching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CF0526-4EC0-5F44-A3E4-BCE5267DD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295400"/>
            <a:ext cx="2194560" cy="21945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D4C203-C900-5F47-9F48-5BB13C4D8D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36576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00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1B0C-AABC-9645-97AA-BAC848804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26731"/>
            <a:ext cx="11582400" cy="838200"/>
          </a:xfrm>
        </p:spPr>
        <p:txBody>
          <a:bodyPr/>
          <a:lstStyle/>
          <a:p>
            <a:r>
              <a:rPr lang="en-US" altLang="en-US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What is a thread?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FF9DAA-CB54-9F48-87AE-EA01A21C0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7950" y="1676400"/>
            <a:ext cx="6648450" cy="623730"/>
          </a:xfrm>
          <a:prstGeom prst="rect">
            <a:avLst/>
          </a:prstGeom>
          <a:solidFill>
            <a:srgbClr val="496E9C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 lIns="69056" tIns="34529" rIns="69056" bIns="34529" anchor="ctr">
            <a:spAutoFit/>
          </a:bodyPr>
          <a:lstStyle/>
          <a:p>
            <a:pPr algn="ctr"/>
            <a:r>
              <a:rPr lang="en-US" altLang="zh-Hans" sz="36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A thread is a </a:t>
            </a:r>
            <a:r>
              <a:rPr lang="en-US" altLang="zh-Hans" sz="3600" b="0" dirty="0">
                <a:solidFill>
                  <a:srgbClr val="DD550C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lightweight</a:t>
            </a:r>
            <a:r>
              <a:rPr lang="en-US" altLang="zh-Hans" sz="36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 process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E6DBA2-79D4-9F41-9E61-D9A6BC1CF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2880451"/>
            <a:ext cx="4371341" cy="14473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F47C57-E565-1B4F-BAF7-F79ECD39A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2880451"/>
            <a:ext cx="4836550" cy="13105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61861C-3A6B-6B40-AEC4-97EC48348C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4394160"/>
            <a:ext cx="4391279" cy="180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1DB931-D3E7-8046-B872-AAEDE5B3BC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9288" y="4171950"/>
            <a:ext cx="4819650" cy="215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598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8C52-1FB4-8C48-B588-411CC9D96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Multithreading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B4B5AE-3F5C-694B-A8FE-FFB0E7E1A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219200"/>
            <a:ext cx="9372600" cy="519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14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9C5C7D-9CE1-3F41-B34D-00ADDD34C7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066800"/>
            <a:ext cx="11055016" cy="53551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50756C-2EBB-EE47-87AE-D770C97B2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228600"/>
            <a:ext cx="8991600" cy="990600"/>
          </a:xfrm>
        </p:spPr>
        <p:txBody>
          <a:bodyPr/>
          <a:lstStyle/>
          <a:p>
            <a:r>
              <a:rPr lang="en-US" sz="3600" dirty="0">
                <a:solidFill>
                  <a:srgbClr val="DD550C"/>
                </a:solidFill>
                <a:latin typeface="Calibri"/>
                <a:cs typeface="Calibri"/>
              </a:rPr>
              <a:t>Exercise 4: </a:t>
            </a:r>
            <a:r>
              <a:rPr lang="en-US" sz="3600" dirty="0">
                <a:latin typeface="Calibri"/>
                <a:cs typeface="Calibri"/>
              </a:rPr>
              <a:t>What are the differences between processes and threads?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55182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1B0C-AABC-9645-97AA-BAC848804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26730"/>
            <a:ext cx="11582400" cy="1425869"/>
          </a:xfrm>
        </p:spPr>
        <p:txBody>
          <a:bodyPr/>
          <a:lstStyle/>
          <a:p>
            <a:r>
              <a:rPr lang="en-US" dirty="0">
                <a:solidFill>
                  <a:srgbClr val="DD550C"/>
                </a:solidFill>
                <a:latin typeface="Calibri"/>
                <a:cs typeface="Calibri"/>
              </a:rPr>
              <a:t>Exercise 5: </a:t>
            </a:r>
            <a:r>
              <a:rPr lang="en-US" altLang="en-US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Threads have some advantages of (multi) processes</a:t>
            </a:r>
            <a:r>
              <a:rPr lang="en-US" dirty="0">
                <a:latin typeface="Calibri"/>
                <a:cs typeface="Calibri"/>
              </a:rPr>
              <a:t> 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FF9DAA-CB54-9F48-87AE-EA01A21C0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2550" y="1925874"/>
            <a:ext cx="6172200" cy="1731726"/>
          </a:xfrm>
          <a:prstGeom prst="rect">
            <a:avLst/>
          </a:prstGeom>
          <a:solidFill>
            <a:srgbClr val="496E9C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 lIns="69056" tIns="34529" rIns="69056" bIns="34529" anchor="ctr">
            <a:spAutoFit/>
          </a:bodyPr>
          <a:lstStyle/>
          <a:p>
            <a:pPr marL="182880" algn="l"/>
            <a:r>
              <a:rPr lang="en-US" altLang="zh-Hans" sz="36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Why it takes less time to switch between two threads within the same process?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515F9-47DA-CB43-94D3-4A6D32063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2550" y="4267200"/>
            <a:ext cx="6248400" cy="1731726"/>
          </a:xfrm>
          <a:prstGeom prst="rect">
            <a:avLst/>
          </a:prstGeom>
          <a:solidFill>
            <a:srgbClr val="496E9C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 lIns="69056" tIns="34529" rIns="69056" bIns="34529" anchor="ctr">
            <a:spAutoFit/>
          </a:bodyPr>
          <a:lstStyle/>
          <a:p>
            <a:pPr marL="182880" algn="l"/>
            <a:r>
              <a:rPr lang="en-US" altLang="zh-Hans" sz="36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Why the communication overheads among multiple threads is low?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A0D15F-D82F-6D45-8E75-A04804E29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600200"/>
            <a:ext cx="2457450" cy="2457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7317A4F-18FA-4D4C-AC5C-F130BB25FC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250" y="4027717"/>
            <a:ext cx="2144483" cy="214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1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3">
            <a:extLst>
              <a:ext uri="{FF2B5EF4-FFF2-40B4-BE49-F238E27FC236}">
                <a16:creationId xmlns:a16="http://schemas.microsoft.com/office/drawing/2014/main" id="{8F53A0DB-8932-49B5-87DC-8D65CADAEE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515600" y="688705"/>
            <a:ext cx="10363200" cy="5079999"/>
          </a:xfrm>
        </p:spPr>
        <p:txBody>
          <a:bodyPr/>
          <a:lstStyle/>
          <a:p>
            <a:pPr lvl="1">
              <a:lnSpc>
                <a:spcPct val="90000"/>
              </a:lnSpc>
            </a:pPr>
            <a:endParaRPr lang="en-US" altLang="en-US" sz="800" dirty="0"/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3F307CF-F2E3-4ABB-A89E-8AA2A675D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457200"/>
            <a:ext cx="11582400" cy="838200"/>
          </a:xfrm>
        </p:spPr>
        <p:txBody>
          <a:bodyPr/>
          <a:lstStyle/>
          <a:p>
            <a:r>
              <a:rPr lang="en-US" altLang="en-US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Thread Basics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D7BC690-D376-470F-B754-4D1A023005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9685523"/>
              </p:ext>
            </p:extLst>
          </p:nvPr>
        </p:nvGraphicFramePr>
        <p:xfrm>
          <a:off x="914400" y="1295401"/>
          <a:ext cx="10363200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4221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44FE-9476-0441-AACA-75AE50E1E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11582400" cy="1828800"/>
          </a:xfrm>
        </p:spPr>
        <p:txBody>
          <a:bodyPr/>
          <a:lstStyle/>
          <a:p>
            <a:r>
              <a:rPr lang="en-US" dirty="0"/>
              <a:t>E-Day CSSE Departmental Tours: </a:t>
            </a:r>
            <a:br>
              <a:rPr lang="en-US" dirty="0"/>
            </a:br>
            <a:r>
              <a:rPr lang="en-US" dirty="0"/>
              <a:t>Threads in Real Life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5930621-2578-9948-B0EB-1A2E83D9A296}"/>
              </a:ext>
            </a:extLst>
          </p:cNvPr>
          <p:cNvSpPr txBox="1">
            <a:spLocks/>
          </p:cNvSpPr>
          <p:nvPr/>
        </p:nvSpPr>
        <p:spPr bwMode="auto">
          <a:xfrm>
            <a:off x="337930" y="2819400"/>
            <a:ext cx="11582400" cy="1371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lang="en-US" sz="4400" b="0">
                <a:solidFill>
                  <a:srgbClr val="03244D"/>
                </a:solidFill>
                <a:latin typeface="Calibri" charset="0"/>
                <a:ea typeface="Calibri" charset="0"/>
                <a:cs typeface="Calibri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r>
              <a:rPr lang="en-US" kern="0" dirty="0">
                <a:solidFill>
                  <a:srgbClr val="DD550C"/>
                </a:solidFill>
                <a:latin typeface="Calibri"/>
                <a:cs typeface="Calibri"/>
              </a:rPr>
              <a:t>Exercise 6: </a:t>
            </a:r>
            <a:r>
              <a:rPr lang="en-US" altLang="en-US" kern="0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How to solve the performance bottleneck problem in the departmental tour?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168244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39256-E83E-F645-83D7-314123C08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Command: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quit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0FFED2-7E89-8B45-898D-0EEFDB9F4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143000"/>
            <a:ext cx="1173555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1054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EC2C9-E036-C343-9C74-498D9AF4C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11582400" cy="1371600"/>
          </a:xfrm>
        </p:spPr>
        <p:txBody>
          <a:bodyPr/>
          <a:lstStyle/>
          <a:p>
            <a:r>
              <a:rPr lang="en-US" dirty="0">
                <a:solidFill>
                  <a:srgbClr val="DD550C"/>
                </a:solidFill>
                <a:latin typeface="Calibri"/>
                <a:cs typeface="Calibri"/>
              </a:rPr>
              <a:t>Exercise 7: </a:t>
            </a:r>
            <a:r>
              <a:rPr lang="en-US" altLang="en-US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Programming Models </a:t>
            </a:r>
            <a:br>
              <a:rPr lang="en-US" altLang="en-US" dirty="0">
                <a:latin typeface="Calibri" panose="020F0502020204030204" pitchFamily="34" charset="0"/>
                <a:ea typeface="ＭＳ Ｐゴシック" panose="020B0600070205080204" pitchFamily="34" charset="-128"/>
              </a:rPr>
            </a:br>
            <a:r>
              <a:rPr lang="en-US" altLang="en-US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(Hint: Global vs. Private)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552E8B-5525-DE43-8126-0167D1A91F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2019438"/>
            <a:ext cx="7791450" cy="2285724"/>
          </a:xfrm>
          <a:prstGeom prst="rect">
            <a:avLst/>
          </a:prstGeom>
          <a:solidFill>
            <a:srgbClr val="496E9C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 lIns="69056" tIns="34529" rIns="69056" bIns="34529" anchor="ctr">
            <a:spAutoFit/>
          </a:bodyPr>
          <a:lstStyle/>
          <a:p>
            <a:pPr marL="182880" algn="l"/>
            <a:r>
              <a:rPr lang="en-US" altLang="zh-Hans" sz="3600" b="0" dirty="0">
                <a:solidFill>
                  <a:srgbClr val="DD550C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Process</a:t>
            </a:r>
            <a:r>
              <a:rPr lang="en-US" altLang="zh-Hans" sz="36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 based models assume that all data associated with a process is ________, by default, unless otherwise specified.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682223-C2CC-D143-97E2-70E1EEC60C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4724400"/>
            <a:ext cx="7791450" cy="1177728"/>
          </a:xfrm>
          <a:prstGeom prst="rect">
            <a:avLst/>
          </a:prstGeom>
          <a:solidFill>
            <a:srgbClr val="496E9C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 lIns="69056" tIns="34529" rIns="69056" bIns="34529" anchor="ctr">
            <a:spAutoFit/>
          </a:bodyPr>
          <a:lstStyle/>
          <a:p>
            <a:pPr marL="182880" algn="l"/>
            <a:r>
              <a:rPr lang="en-US" altLang="zh-Hans" sz="3600" b="0" dirty="0">
                <a:solidFill>
                  <a:srgbClr val="DD550C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Lightweight processes and threads </a:t>
            </a:r>
            <a:r>
              <a:rPr lang="en-US" altLang="zh-Hans" sz="36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assume that all memory is _______. </a:t>
            </a:r>
          </a:p>
        </p:txBody>
      </p:sp>
    </p:spTree>
    <p:extLst>
      <p:ext uri="{BB962C8B-B14F-4D97-AF65-F5344CB8AC3E}">
        <p14:creationId xmlns:p14="http://schemas.microsoft.com/office/powerpoint/2010/main" val="24296901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EC2C9-E036-C343-9C74-498D9AF4C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8600"/>
            <a:ext cx="11582400" cy="1371600"/>
          </a:xfrm>
        </p:spPr>
        <p:txBody>
          <a:bodyPr/>
          <a:lstStyle/>
          <a:p>
            <a:r>
              <a:rPr lang="en-US" dirty="0">
                <a:solidFill>
                  <a:srgbClr val="DD550C"/>
                </a:solidFill>
                <a:latin typeface="Calibri"/>
                <a:cs typeface="Calibri"/>
              </a:rPr>
              <a:t>Exercise 8: </a:t>
            </a:r>
            <a:r>
              <a:rPr lang="en-US" altLang="en-US" dirty="0">
                <a:latin typeface="Calibri" panose="020F0502020204030204" pitchFamily="34" charset="0"/>
                <a:ea typeface="ＭＳ Ｐゴシック" panose="020B0600070205080204" pitchFamily="34" charset="-128"/>
              </a:rPr>
              <a:t>What is the difference between the following two code segments?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B20457-4D4E-D346-8C93-341170960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1619250"/>
            <a:ext cx="7239000" cy="15155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2EA9B8-6AE5-9A43-8DFE-23E0B9093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3352800"/>
            <a:ext cx="10356850" cy="17754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E9B081-CB21-D54C-91BC-B8B4F68B07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5346183"/>
            <a:ext cx="10356850" cy="1054617"/>
          </a:xfrm>
          <a:prstGeom prst="rect">
            <a:avLst/>
          </a:prstGeom>
          <a:solidFill>
            <a:srgbClr val="496E9C">
              <a:alpha val="20000"/>
            </a:srgbClr>
          </a:solidFill>
          <a:ln w="114300" cmpd="thickThin">
            <a:solidFill>
              <a:srgbClr val="DD550C"/>
            </a:solidFill>
            <a:miter lim="800000"/>
            <a:headEnd/>
            <a:tailEnd/>
          </a:ln>
        </p:spPr>
        <p:txBody>
          <a:bodyPr wrap="square" lIns="69056" tIns="34529" rIns="69056" bIns="34529" anchor="ctr">
            <a:spAutoFit/>
          </a:bodyPr>
          <a:lstStyle/>
          <a:p>
            <a:pPr marL="182880" algn="l"/>
            <a:r>
              <a:rPr lang="en-US" altLang="zh-Hans" sz="3200" b="0" dirty="0">
                <a:solidFill>
                  <a:srgbClr val="03244D"/>
                </a:solidFill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The thread is an instance of a function that returns before the function has finished executing. </a:t>
            </a:r>
          </a:p>
        </p:txBody>
      </p:sp>
    </p:spTree>
    <p:extLst>
      <p:ext uri="{BB962C8B-B14F-4D97-AF65-F5344CB8AC3E}">
        <p14:creationId xmlns:p14="http://schemas.microsoft.com/office/powerpoint/2010/main" val="45517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00521543-4B91-4417-90A9-7E8D10CE04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95251"/>
            <a:ext cx="11430000" cy="1428749"/>
          </a:xfrm>
        </p:spPr>
        <p:txBody>
          <a:bodyPr/>
          <a:lstStyle/>
          <a:p>
            <a:pPr eaLnBrk="1" hangingPunct="1"/>
            <a:r>
              <a:rPr lang="en-US" altLang="en-US" dirty="0"/>
              <a:t>Summary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F066825F-DF27-4BB7-88E0-65FE4DA4E3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114800" y="1371600"/>
            <a:ext cx="7334250" cy="4495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3600" dirty="0"/>
              <a:t>How to </a:t>
            </a:r>
            <a:r>
              <a:rPr lang="en-US" altLang="en-US" sz="3600" dirty="0">
                <a:solidFill>
                  <a:srgbClr val="DD550C"/>
                </a:solidFill>
              </a:rPr>
              <a:t>implement</a:t>
            </a:r>
            <a:r>
              <a:rPr lang="en-US" altLang="en-US" sz="3600" dirty="0"/>
              <a:t> the condition variable mechanism?</a:t>
            </a:r>
          </a:p>
          <a:p>
            <a:pPr>
              <a:lnSpc>
                <a:spcPct val="90000"/>
              </a:lnSpc>
            </a:pPr>
            <a:endParaRPr lang="en-US" altLang="en-US" sz="3600" dirty="0"/>
          </a:p>
          <a:p>
            <a:pPr>
              <a:lnSpc>
                <a:spcPct val="90000"/>
              </a:lnSpc>
            </a:pPr>
            <a:r>
              <a:rPr lang="en-US" altLang="en-US" sz="3600" dirty="0"/>
              <a:t>What are </a:t>
            </a:r>
            <a:r>
              <a:rPr lang="en-US" altLang="en-US" sz="3600" dirty="0">
                <a:solidFill>
                  <a:srgbClr val="DD550C"/>
                </a:solidFill>
              </a:rPr>
              <a:t>threads</a:t>
            </a:r>
            <a:r>
              <a:rPr lang="en-US" altLang="en-US" sz="3600" dirty="0"/>
              <a:t>?</a:t>
            </a:r>
          </a:p>
          <a:p>
            <a:pPr>
              <a:lnSpc>
                <a:spcPct val="90000"/>
              </a:lnSpc>
            </a:pPr>
            <a:endParaRPr lang="en-US" altLang="en-US" sz="3600" dirty="0"/>
          </a:p>
          <a:p>
            <a:pPr>
              <a:lnSpc>
                <a:spcPct val="90000"/>
              </a:lnSpc>
            </a:pPr>
            <a:r>
              <a:rPr lang="en-US" altLang="en-US" sz="3600" dirty="0"/>
              <a:t>What are the benefits of </a:t>
            </a:r>
            <a:r>
              <a:rPr lang="en-US" altLang="en-US" sz="3600" dirty="0">
                <a:solidFill>
                  <a:srgbClr val="DD550C"/>
                </a:solidFill>
              </a:rPr>
              <a:t>threads </a:t>
            </a:r>
            <a:r>
              <a:rPr lang="en-US" altLang="en-US" sz="3600" dirty="0"/>
              <a:t>compared with processes? </a:t>
            </a:r>
          </a:p>
          <a:p>
            <a:pPr>
              <a:lnSpc>
                <a:spcPct val="90000"/>
              </a:lnSpc>
            </a:pPr>
            <a:endParaRPr lang="en-US" altLang="en-US" sz="3600" dirty="0"/>
          </a:p>
          <a:p>
            <a:pPr>
              <a:lnSpc>
                <a:spcPct val="90000"/>
              </a:lnSpc>
            </a:pPr>
            <a:endParaRPr lang="en-US" altLang="en-US" sz="3600" dirty="0"/>
          </a:p>
          <a:p>
            <a:pPr marL="0" indent="0">
              <a:lnSpc>
                <a:spcPct val="90000"/>
              </a:lnSpc>
              <a:buNone/>
            </a:pPr>
            <a:r>
              <a:rPr lang="en-US" altLang="en-US" sz="3600" dirty="0"/>
              <a:t> </a:t>
            </a:r>
          </a:p>
        </p:txBody>
      </p:sp>
      <p:pic>
        <p:nvPicPr>
          <p:cNvPr id="3" name="Picture 2" descr="A person holding a sign&#10;&#10;Description generated with high confidence">
            <a:extLst>
              <a:ext uri="{FF2B5EF4-FFF2-40B4-BE49-F238E27FC236}">
                <a16:creationId xmlns:a16="http://schemas.microsoft.com/office/drawing/2014/main" id="{0A369C0D-CD9C-4909-9302-4A0741920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133600"/>
            <a:ext cx="3333750" cy="23812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64306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00521543-4B91-4417-90A9-7E8D10CE04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95251"/>
            <a:ext cx="11430000" cy="1428749"/>
          </a:xfrm>
        </p:spPr>
        <p:txBody>
          <a:bodyPr/>
          <a:lstStyle/>
          <a:p>
            <a:pPr eaLnBrk="1" hangingPunct="1"/>
            <a:r>
              <a:rPr lang="en-US" altLang="en-US" dirty="0"/>
              <a:t>What’s Next?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F066825F-DF27-4BB7-88E0-65FE4DA4E3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118517" y="1981200"/>
            <a:ext cx="7334250" cy="3505200"/>
          </a:xfrm>
        </p:spPr>
        <p:txBody>
          <a:bodyPr/>
          <a:lstStyle/>
          <a:p>
            <a:pPr marL="182880"/>
            <a:r>
              <a:rPr lang="en-US" altLang="zh-Hans" sz="3600" dirty="0"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The </a:t>
            </a:r>
            <a:r>
              <a:rPr lang="en-US" altLang="zh-Hans" sz="3600" dirty="0" err="1"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PThread</a:t>
            </a:r>
            <a:r>
              <a:rPr lang="en-US" altLang="zh-Hans" sz="3600" dirty="0"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 library</a:t>
            </a:r>
          </a:p>
          <a:p>
            <a:pPr marL="182880"/>
            <a:endParaRPr lang="en-US" altLang="zh-Hans" sz="3600" dirty="0">
              <a:latin typeface="Calibri" panose="020F0502020204030204" pitchFamily="34" charset="0"/>
              <a:ea typeface="MS PGothic" charset="0"/>
              <a:cs typeface="Calibri" panose="020F0502020204030204" pitchFamily="34" charset="0"/>
            </a:endParaRPr>
          </a:p>
          <a:p>
            <a:pPr marL="182880"/>
            <a:r>
              <a:rPr lang="en-US" altLang="zh-Hans" sz="3600" dirty="0"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Condition variables in </a:t>
            </a:r>
            <a:r>
              <a:rPr lang="en-US" altLang="zh-Hans" sz="3600" dirty="0" err="1"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PThread</a:t>
            </a:r>
            <a:endParaRPr lang="en-US" altLang="zh-Hans" sz="3600" dirty="0">
              <a:latin typeface="Calibri" panose="020F0502020204030204" pitchFamily="34" charset="0"/>
              <a:ea typeface="MS PGothic" charset="0"/>
              <a:cs typeface="Calibri" panose="020F0502020204030204" pitchFamily="34" charset="0"/>
            </a:endParaRPr>
          </a:p>
          <a:p>
            <a:pPr marL="182880"/>
            <a:endParaRPr lang="en-US" altLang="zh-Hans" sz="3600" dirty="0">
              <a:latin typeface="Calibri" panose="020F0502020204030204" pitchFamily="34" charset="0"/>
              <a:ea typeface="MS PGothic" charset="0"/>
              <a:cs typeface="Calibri" panose="020F0502020204030204" pitchFamily="34" charset="0"/>
            </a:endParaRPr>
          </a:p>
          <a:p>
            <a:pPr marL="182880"/>
            <a:r>
              <a:rPr lang="en-US" altLang="zh-Hans" sz="3600" dirty="0" err="1"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Mutexes</a:t>
            </a:r>
            <a:r>
              <a:rPr lang="en-US" altLang="zh-Hans" sz="3600" dirty="0"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 in </a:t>
            </a:r>
            <a:r>
              <a:rPr lang="en-US" altLang="zh-Hans" sz="3600" dirty="0" err="1">
                <a:latin typeface="Calibri" panose="020F0502020204030204" pitchFamily="34" charset="0"/>
                <a:ea typeface="MS PGothic" charset="0"/>
                <a:cs typeface="Calibri" panose="020F0502020204030204" pitchFamily="34" charset="0"/>
              </a:rPr>
              <a:t>PThread</a:t>
            </a:r>
            <a:endParaRPr lang="en-US" altLang="zh-Hans" sz="3600" dirty="0">
              <a:latin typeface="Calibri" panose="020F0502020204030204" pitchFamily="34" charset="0"/>
              <a:ea typeface="MS PGothic" charset="0"/>
              <a:cs typeface="Calibri" panose="020F0502020204030204" pitchFamily="34" charset="0"/>
            </a:endParaRPr>
          </a:p>
        </p:txBody>
      </p:sp>
      <p:pic>
        <p:nvPicPr>
          <p:cNvPr id="4" name="Picture 3" descr="A picture containing text&#10;&#10;Description generated with high confidence">
            <a:extLst>
              <a:ext uri="{FF2B5EF4-FFF2-40B4-BE49-F238E27FC236}">
                <a16:creationId xmlns:a16="http://schemas.microsoft.com/office/drawing/2014/main" id="{72B88877-FD28-4510-A75F-0A877E9E0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33" y="2286000"/>
            <a:ext cx="3048000" cy="19141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78739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39256-E83E-F645-83D7-314123C08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Download Project 3 FAQs from Canvas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A4CF37-2EBD-BF4C-91B2-35E36A6AB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300" y="1955800"/>
            <a:ext cx="3721100" cy="3403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54D8E0-5DF1-7743-AD62-C9F9522D0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599" y="1801090"/>
            <a:ext cx="3761509" cy="376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06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39256-E83E-F645-83D7-314123C08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Command: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50F749-4805-7147-9574-7134B6911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0600"/>
            <a:ext cx="12192000" cy="53791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80C854-4CD2-7349-A38D-E55A3FA43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1828800"/>
            <a:ext cx="12268200" cy="472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036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07407E-6 L 0 -0.5365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6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4982B-CFE2-C540-8426-98B82AC37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11582400" cy="1295400"/>
          </a:xfrm>
        </p:spPr>
        <p:txBody>
          <a:bodyPr/>
          <a:lstStyle/>
          <a:p>
            <a:r>
              <a:rPr lang="en-US" dirty="0">
                <a:latin typeface="Calibri"/>
                <a:cs typeface="Calibri"/>
              </a:rPr>
              <a:t>From </a:t>
            </a:r>
            <a:r>
              <a:rPr lang="en-US" dirty="0" err="1">
                <a:latin typeface="Calibri"/>
                <a:cs typeface="Calibri"/>
              </a:rPr>
              <a:t>AUbatch</a:t>
            </a:r>
            <a:r>
              <a:rPr lang="en-US" dirty="0">
                <a:latin typeface="Calibri"/>
                <a:cs typeface="Calibri"/>
              </a:rPr>
              <a:t> to </a:t>
            </a:r>
            <a:br>
              <a:rPr lang="en-US" dirty="0">
                <a:latin typeface="Calibri"/>
                <a:cs typeface="Calibri"/>
              </a:rPr>
            </a:br>
            <a:r>
              <a:rPr lang="en-US" dirty="0">
                <a:latin typeface="Calibri"/>
                <a:cs typeface="Calibri"/>
              </a:rPr>
              <a:t>the Producer/Consumer Problem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5C92D8-2631-9F43-9FC9-FD5B51268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326" y="1828800"/>
            <a:ext cx="11815347" cy="425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504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4982B-CFE2-C540-8426-98B82AC37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52400"/>
            <a:ext cx="11582400" cy="457200"/>
          </a:xfrm>
        </p:spPr>
        <p:txBody>
          <a:bodyPr/>
          <a:lstStyle/>
          <a:p>
            <a:r>
              <a:rPr lang="en-US" sz="3600" dirty="0">
                <a:latin typeface="Calibri"/>
                <a:cs typeface="Calibri"/>
              </a:rPr>
              <a:t>Producer/Consumer Implementation </a:t>
            </a:r>
            <a:r>
              <a:rPr lang="en-US" sz="3600" dirty="0">
                <a:solidFill>
                  <a:srgbClr val="DD550C"/>
                </a:solidFill>
                <a:latin typeface="Calibri"/>
                <a:cs typeface="Calibri"/>
              </a:rPr>
              <a:t>without Locks</a:t>
            </a:r>
            <a:endParaRPr lang="en-US" sz="3600" dirty="0">
              <a:solidFill>
                <a:srgbClr val="DD550C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B15653-B31D-B441-BD73-38F3F269A28B}"/>
              </a:ext>
            </a:extLst>
          </p:cNvPr>
          <p:cNvSpPr/>
          <p:nvPr/>
        </p:nvSpPr>
        <p:spPr>
          <a:xfrm>
            <a:off x="381000" y="622300"/>
            <a:ext cx="68580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char buffer[SIZE];</a:t>
            </a:r>
          </a:p>
          <a:p>
            <a:pPr algn="l"/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count = 0, head = 0, tail = 0;</a:t>
            </a:r>
          </a:p>
          <a:p>
            <a:pPr algn="l"/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lock *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algn="l"/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lock_create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for cv”);</a:t>
            </a:r>
          </a:p>
          <a:p>
            <a:pPr algn="l"/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void producer(char c) {</a:t>
            </a:r>
          </a:p>
          <a:p>
            <a:pPr algn="l"/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lock_acquire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algn="l"/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count++;</a:t>
            </a:r>
          </a:p>
          <a:p>
            <a:pPr algn="l"/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buffer[head] = c;</a:t>
            </a:r>
          </a:p>
          <a:p>
            <a:pPr algn="l"/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head++;</a:t>
            </a:r>
          </a:p>
          <a:p>
            <a:pPr algn="l"/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if (head == SIZE) {</a:t>
            </a:r>
          </a:p>
          <a:p>
            <a:pPr algn="l"/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    head = 0;</a:t>
            </a:r>
          </a:p>
          <a:p>
            <a:pPr algn="l"/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algn="l"/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lock_release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algn="l"/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33BF6-2814-8E44-A59E-D21766497515}"/>
              </a:ext>
            </a:extLst>
          </p:cNvPr>
          <p:cNvSpPr/>
          <p:nvPr/>
        </p:nvSpPr>
        <p:spPr>
          <a:xfrm>
            <a:off x="6324600" y="2057400"/>
            <a:ext cx="4953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b="0" dirty="0">
                <a:latin typeface="Courier New"/>
                <a:cs typeface="Courier New"/>
              </a:rPr>
              <a:t>char consumer() {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char c;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</a:t>
            </a:r>
            <a:r>
              <a:rPr lang="en-US" b="0" dirty="0" err="1">
                <a:latin typeface="Courier New"/>
                <a:cs typeface="Courier New"/>
              </a:rPr>
              <a:t>lock_acquire</a:t>
            </a:r>
            <a:r>
              <a:rPr lang="en-US" b="0" dirty="0">
                <a:latin typeface="Courier New"/>
                <a:cs typeface="Courier New"/>
              </a:rPr>
              <a:t>(</a:t>
            </a:r>
            <a:r>
              <a:rPr lang="en-US" b="0" dirty="0" err="1">
                <a:latin typeface="Courier New"/>
                <a:cs typeface="Courier New"/>
              </a:rPr>
              <a:t>mutex</a:t>
            </a:r>
            <a:r>
              <a:rPr lang="en-US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count--;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c = buffer[tail];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tail++;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if (tail == SIZE) {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    tail = 0;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</a:t>
            </a:r>
            <a:r>
              <a:rPr lang="en-US" b="0" dirty="0" err="1">
                <a:latin typeface="Courier New"/>
                <a:cs typeface="Courier New"/>
              </a:rPr>
              <a:t>lock_release</a:t>
            </a:r>
            <a:r>
              <a:rPr lang="en-US" b="0" dirty="0">
                <a:latin typeface="Courier New"/>
                <a:cs typeface="Courier New"/>
              </a:rPr>
              <a:t>(</a:t>
            </a:r>
            <a:r>
              <a:rPr lang="en-US" b="0" dirty="0" err="1">
                <a:latin typeface="Courier New"/>
                <a:cs typeface="Courier New"/>
              </a:rPr>
              <a:t>mutex</a:t>
            </a:r>
            <a:r>
              <a:rPr lang="en-US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    return c;</a:t>
            </a:r>
          </a:p>
          <a:p>
            <a:pPr algn="l"/>
            <a:r>
              <a:rPr lang="en-US" b="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141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80C38-DCEC-A64B-A6A6-B89ADF062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59861"/>
            <a:ext cx="11887200" cy="685800"/>
          </a:xfrm>
        </p:spPr>
        <p:txBody>
          <a:bodyPr/>
          <a:lstStyle/>
          <a:p>
            <a:r>
              <a:rPr lang="en-US" sz="3200" dirty="0">
                <a:solidFill>
                  <a:srgbClr val="DD550C"/>
                </a:solidFill>
                <a:latin typeface="Calibri"/>
                <a:cs typeface="Calibri"/>
              </a:rPr>
              <a:t>Lecture 16 Exercise 2: </a:t>
            </a:r>
            <a:r>
              <a:rPr lang="en-US" sz="3200" dirty="0">
                <a:latin typeface="Calibri"/>
                <a:cs typeface="Calibri"/>
              </a:rPr>
              <a:t>How to handle the empty/full cases using locks?</a:t>
            </a:r>
            <a:endParaRPr lang="en-US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D87B8C-114A-9048-B9BB-CEAB14338085}"/>
              </a:ext>
            </a:extLst>
          </p:cNvPr>
          <p:cNvSpPr/>
          <p:nvPr/>
        </p:nvSpPr>
        <p:spPr>
          <a:xfrm>
            <a:off x="533400" y="762000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2000" b="0" dirty="0">
                <a:latin typeface="Courier New"/>
                <a:cs typeface="Courier New"/>
              </a:rPr>
              <a:t>void producer(char c) {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</a:t>
            </a:r>
            <a:r>
              <a:rPr lang="en-US" sz="2000" b="0" dirty="0" err="1">
                <a:latin typeface="Courier New"/>
                <a:cs typeface="Courier New"/>
              </a:rPr>
              <a:t>lock_acquire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</a:t>
            </a:r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while (count == SIZE) </a:t>
            </a:r>
          </a:p>
          <a:p>
            <a:pPr algn="l"/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    {</a:t>
            </a:r>
          </a:p>
          <a:p>
            <a:pPr algn="l"/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        </a:t>
            </a:r>
            <a:r>
              <a:rPr lang="en-US" sz="2000" b="0" dirty="0" err="1">
                <a:solidFill>
                  <a:srgbClr val="FF0000"/>
                </a:solidFill>
                <a:latin typeface="Courier New"/>
                <a:cs typeface="Courier New"/>
              </a:rPr>
              <a:t>lock_release</a:t>
            </a:r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        </a:t>
            </a:r>
            <a:r>
              <a:rPr lang="en-US" sz="2000" b="0" dirty="0" err="1">
                <a:solidFill>
                  <a:srgbClr val="FF0000"/>
                </a:solidFill>
                <a:latin typeface="Courier New"/>
                <a:cs typeface="Courier New"/>
              </a:rPr>
              <a:t>lock_acquire</a:t>
            </a:r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count++;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buffer[head] = c;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head++;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if (head == SIZE) 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{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    head = 0;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</a:t>
            </a:r>
            <a:r>
              <a:rPr lang="en-US" sz="2000" b="0" dirty="0" err="1">
                <a:latin typeface="Courier New"/>
                <a:cs typeface="Courier New"/>
              </a:rPr>
              <a:t>lock_release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}</a:t>
            </a:r>
            <a:endParaRPr lang="en-US" sz="2000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23881C-7BC1-FD42-A8B6-A8F2C4AD97FE}"/>
              </a:ext>
            </a:extLst>
          </p:cNvPr>
          <p:cNvSpPr/>
          <p:nvPr/>
        </p:nvSpPr>
        <p:spPr>
          <a:xfrm>
            <a:off x="6553200" y="762000"/>
            <a:ext cx="51816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b="0" dirty="0">
                <a:latin typeface="Courier New"/>
                <a:cs typeface="Courier New"/>
              </a:rPr>
              <a:t>char consumer() {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char c;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</a:t>
            </a:r>
            <a:r>
              <a:rPr lang="en-US" sz="2000" b="0" dirty="0" err="1">
                <a:latin typeface="Courier New"/>
                <a:cs typeface="Courier New"/>
              </a:rPr>
              <a:t>lock_acquire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while (count == 0) {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    </a:t>
            </a:r>
            <a:r>
              <a:rPr lang="en-US" sz="2000" b="0" dirty="0" err="1">
                <a:latin typeface="Courier New"/>
                <a:cs typeface="Courier New"/>
              </a:rPr>
              <a:t>lock_release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    </a:t>
            </a:r>
            <a:r>
              <a:rPr lang="en-US" sz="2000" b="0" dirty="0" err="1">
                <a:latin typeface="Courier New"/>
                <a:cs typeface="Courier New"/>
              </a:rPr>
              <a:t>lock_acquire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count--;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c = buffer[tail];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tail++;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if (tail == SIZE) {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    tail = 0;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</a:t>
            </a:r>
            <a:r>
              <a:rPr lang="en-US" sz="2000" b="0" dirty="0" err="1">
                <a:latin typeface="Courier New"/>
                <a:cs typeface="Courier New"/>
              </a:rPr>
              <a:t>lock_release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return c;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A3B5D6-996C-7943-ADA7-BA8DEAF72A1B}"/>
              </a:ext>
            </a:extLst>
          </p:cNvPr>
          <p:cNvSpPr/>
          <p:nvPr/>
        </p:nvSpPr>
        <p:spPr>
          <a:xfrm>
            <a:off x="1219200" y="5754985"/>
            <a:ext cx="9906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</a:t>
            </a:r>
            <a:r>
              <a:rPr lang="en-US" sz="3600" b="0" dirty="0" err="1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lock_acqure</a:t>
            </a: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 and </a:t>
            </a:r>
            <a:r>
              <a:rPr lang="en-US" sz="3600" b="0" dirty="0" err="1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lock_release</a:t>
            </a:r>
            <a:r>
              <a:rPr lang="en-US" sz="3600" b="0" dirty="0">
                <a:solidFill>
                  <a:srgbClr val="03244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 are a pair?</a:t>
            </a:r>
          </a:p>
        </p:txBody>
      </p:sp>
    </p:spTree>
    <p:extLst>
      <p:ext uri="{BB962C8B-B14F-4D97-AF65-F5344CB8AC3E}">
        <p14:creationId xmlns:p14="http://schemas.microsoft.com/office/powerpoint/2010/main" val="867277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80C38-DCEC-A64B-A6A6-B89ADF062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52400"/>
            <a:ext cx="11582400" cy="1155442"/>
          </a:xfrm>
        </p:spPr>
        <p:txBody>
          <a:bodyPr/>
          <a:lstStyle/>
          <a:p>
            <a:r>
              <a:rPr lang="en-US" sz="3200" dirty="0">
                <a:solidFill>
                  <a:srgbClr val="DD550C"/>
                </a:solidFill>
                <a:latin typeface="Calibri"/>
                <a:cs typeface="Calibri"/>
              </a:rPr>
              <a:t>Lecture 16 Exercise 3: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What’s the problem with the lock solution? How can you improve this code using wait and signal?</a:t>
            </a:r>
            <a:endParaRPr lang="en-US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D87B8C-114A-9048-B9BB-CEAB14338085}"/>
              </a:ext>
            </a:extLst>
          </p:cNvPr>
          <p:cNvSpPr/>
          <p:nvPr/>
        </p:nvSpPr>
        <p:spPr>
          <a:xfrm>
            <a:off x="533400" y="1384042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2000" b="0" dirty="0">
                <a:latin typeface="Courier New"/>
                <a:cs typeface="Courier New"/>
              </a:rPr>
              <a:t>void producer(char c) {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</a:t>
            </a:r>
            <a:r>
              <a:rPr lang="en-US" sz="2000" b="0" dirty="0" err="1">
                <a:latin typeface="Courier New"/>
                <a:cs typeface="Courier New"/>
              </a:rPr>
              <a:t>lock_acquire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</a:t>
            </a:r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while (count == SIZE) </a:t>
            </a:r>
          </a:p>
          <a:p>
            <a:pPr algn="l"/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    {</a:t>
            </a:r>
          </a:p>
          <a:p>
            <a:pPr algn="l"/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        </a:t>
            </a:r>
            <a:r>
              <a:rPr lang="en-US" sz="2000" b="0" dirty="0" err="1">
                <a:solidFill>
                  <a:srgbClr val="FF0000"/>
                </a:solidFill>
                <a:latin typeface="Courier New"/>
                <a:cs typeface="Courier New"/>
              </a:rPr>
              <a:t>lock_release</a:t>
            </a:r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        </a:t>
            </a:r>
            <a:r>
              <a:rPr lang="en-US" sz="2000" b="0" dirty="0" err="1">
                <a:solidFill>
                  <a:srgbClr val="FF0000"/>
                </a:solidFill>
                <a:latin typeface="Courier New"/>
                <a:cs typeface="Courier New"/>
              </a:rPr>
              <a:t>lock_acquire</a:t>
            </a:r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solidFill>
                  <a:srgbClr val="FF0000"/>
                </a:solidFill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count++;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buffer[head] = c;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head++;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if (head == SIZE) 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{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    head = 0;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</a:t>
            </a:r>
            <a:r>
              <a:rPr lang="en-US" sz="2000" b="0" dirty="0" err="1">
                <a:latin typeface="Courier New"/>
                <a:cs typeface="Courier New"/>
              </a:rPr>
              <a:t>lock_release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}</a:t>
            </a:r>
            <a:endParaRPr lang="en-US" sz="2000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23881C-7BC1-FD42-A8B6-A8F2C4AD97FE}"/>
              </a:ext>
            </a:extLst>
          </p:cNvPr>
          <p:cNvSpPr/>
          <p:nvPr/>
        </p:nvSpPr>
        <p:spPr>
          <a:xfrm>
            <a:off x="6553200" y="1307842"/>
            <a:ext cx="51816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b="0" dirty="0">
                <a:latin typeface="Courier New"/>
                <a:cs typeface="Courier New"/>
              </a:rPr>
              <a:t>char consumer() {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char c;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</a:t>
            </a:r>
            <a:r>
              <a:rPr lang="en-US" sz="2000" b="0" dirty="0" err="1">
                <a:latin typeface="Courier New"/>
                <a:cs typeface="Courier New"/>
              </a:rPr>
              <a:t>lock_acquire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while (count == 0) {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    </a:t>
            </a:r>
            <a:r>
              <a:rPr lang="en-US" sz="2000" b="0" dirty="0" err="1">
                <a:latin typeface="Courier New"/>
                <a:cs typeface="Courier New"/>
              </a:rPr>
              <a:t>lock_release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    </a:t>
            </a:r>
            <a:r>
              <a:rPr lang="en-US" sz="2000" b="0" dirty="0" err="1">
                <a:latin typeface="Courier New"/>
                <a:cs typeface="Courier New"/>
              </a:rPr>
              <a:t>lock_acquire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count--;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c = buffer[tail];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tail++;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if (tail == SIZE) {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    tail = 0;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</a:t>
            </a:r>
            <a:r>
              <a:rPr lang="en-US" sz="2000" b="0" dirty="0" err="1">
                <a:latin typeface="Courier New"/>
                <a:cs typeface="Courier New"/>
              </a:rPr>
              <a:t>lock_release</a:t>
            </a:r>
            <a:r>
              <a:rPr lang="en-US" sz="2000" b="0" dirty="0">
                <a:latin typeface="Courier New"/>
                <a:cs typeface="Courier New"/>
              </a:rPr>
              <a:t>(</a:t>
            </a:r>
            <a:r>
              <a:rPr lang="en-US" sz="2000" b="0" dirty="0" err="1">
                <a:latin typeface="Courier New"/>
                <a:cs typeface="Courier New"/>
              </a:rPr>
              <a:t>mutex</a:t>
            </a:r>
            <a:r>
              <a:rPr lang="en-US" sz="2000" b="0" dirty="0"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    return c;</a:t>
            </a:r>
          </a:p>
          <a:p>
            <a:pPr algn="l"/>
            <a:r>
              <a:rPr lang="en-US" sz="2000" b="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59955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9400" y="304800"/>
            <a:ext cx="5181600" cy="1371600"/>
          </a:xfrm>
        </p:spPr>
        <p:txBody>
          <a:bodyPr/>
          <a:lstStyle/>
          <a:p>
            <a:r>
              <a:rPr lang="en-US" dirty="0">
                <a:latin typeface="Calibri"/>
                <a:cs typeface="Calibri"/>
              </a:rPr>
              <a:t>How to use condition variables to wait?</a:t>
            </a:r>
          </a:p>
        </p:txBody>
      </p:sp>
      <p:sp>
        <p:nvSpPr>
          <p:cNvPr id="5" name="Rectangle 4"/>
          <p:cNvSpPr/>
          <p:nvPr/>
        </p:nvSpPr>
        <p:spPr>
          <a:xfrm>
            <a:off x="533400" y="304800"/>
            <a:ext cx="8382000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800" b="0" dirty="0">
                <a:latin typeface="Courier New"/>
                <a:cs typeface="Courier New"/>
              </a:rPr>
              <a:t>void producer(char c) {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</a:t>
            </a:r>
            <a:r>
              <a:rPr lang="en-US" sz="2800" b="0" dirty="0" err="1">
                <a:solidFill>
                  <a:srgbClr val="008000"/>
                </a:solidFill>
                <a:latin typeface="Courier New"/>
                <a:cs typeface="Courier New"/>
              </a:rPr>
              <a:t>lock_acquire</a:t>
            </a:r>
            <a:r>
              <a:rPr lang="en-US" sz="2800" b="0" dirty="0">
                <a:solidFill>
                  <a:srgbClr val="008000"/>
                </a:solidFill>
                <a:latin typeface="Courier New"/>
                <a:cs typeface="Courier New"/>
              </a:rPr>
              <a:t>(</a:t>
            </a:r>
            <a:r>
              <a:rPr lang="en-US" sz="2800" b="0" dirty="0" err="1">
                <a:solidFill>
                  <a:srgbClr val="008000"/>
                </a:solidFill>
                <a:latin typeface="Courier New"/>
                <a:cs typeface="Courier New"/>
              </a:rPr>
              <a:t>mutex</a:t>
            </a:r>
            <a:r>
              <a:rPr lang="en-US" sz="2800" b="0" dirty="0">
                <a:solidFill>
                  <a:srgbClr val="008000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while (count == SIZE) {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    </a:t>
            </a:r>
            <a:r>
              <a:rPr lang="en-US" sz="2800" b="0" dirty="0" err="1">
                <a:solidFill>
                  <a:srgbClr val="DD550C"/>
                </a:solidFill>
                <a:latin typeface="Courier New"/>
                <a:cs typeface="Courier New"/>
              </a:rPr>
              <a:t>cv_wait</a:t>
            </a:r>
            <a:r>
              <a:rPr lang="en-US" sz="2800" b="0" dirty="0">
                <a:solidFill>
                  <a:srgbClr val="DD550C"/>
                </a:solidFill>
                <a:latin typeface="Courier New"/>
                <a:cs typeface="Courier New"/>
              </a:rPr>
              <a:t>(</a:t>
            </a:r>
            <a:r>
              <a:rPr lang="en-US" sz="2800" b="0" dirty="0" err="1">
                <a:solidFill>
                  <a:srgbClr val="DD550C"/>
                </a:solidFill>
                <a:latin typeface="Courier New"/>
                <a:cs typeface="Courier New"/>
              </a:rPr>
              <a:t>notFull</a:t>
            </a:r>
            <a:r>
              <a:rPr lang="en-US" sz="2800" b="0" dirty="0">
                <a:solidFill>
                  <a:srgbClr val="DD550C"/>
                </a:solidFill>
                <a:latin typeface="Courier New"/>
                <a:cs typeface="Courier New"/>
              </a:rPr>
              <a:t>, </a:t>
            </a:r>
            <a:r>
              <a:rPr lang="en-US" sz="2800" b="0" dirty="0" err="1">
                <a:solidFill>
                  <a:srgbClr val="DD550C"/>
                </a:solidFill>
                <a:latin typeface="Courier New"/>
                <a:cs typeface="Courier New"/>
              </a:rPr>
              <a:t>mutex</a:t>
            </a:r>
            <a:r>
              <a:rPr lang="en-US" sz="2800" b="0" dirty="0">
                <a:solidFill>
                  <a:srgbClr val="DD550C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count++;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buffer[head] = c;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head++;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if (head == SIZE) {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    head = 0;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}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</a:t>
            </a:r>
            <a:r>
              <a:rPr lang="en-US" sz="2800" b="0" dirty="0" err="1">
                <a:solidFill>
                  <a:srgbClr val="DD550C"/>
                </a:solidFill>
                <a:latin typeface="Courier New"/>
                <a:cs typeface="Courier New"/>
              </a:rPr>
              <a:t>cv_signal</a:t>
            </a:r>
            <a:r>
              <a:rPr lang="en-US" sz="2800" b="0" dirty="0">
                <a:solidFill>
                  <a:srgbClr val="DD550C"/>
                </a:solidFill>
                <a:latin typeface="Courier New"/>
                <a:cs typeface="Courier New"/>
              </a:rPr>
              <a:t>(</a:t>
            </a:r>
            <a:r>
              <a:rPr lang="en-US" sz="2800" b="0" dirty="0" err="1">
                <a:solidFill>
                  <a:srgbClr val="DD550C"/>
                </a:solidFill>
                <a:latin typeface="Courier New"/>
                <a:cs typeface="Courier New"/>
              </a:rPr>
              <a:t>notEmpty</a:t>
            </a:r>
            <a:r>
              <a:rPr lang="en-US" sz="2800" b="0" dirty="0">
                <a:solidFill>
                  <a:srgbClr val="DD550C"/>
                </a:solidFill>
                <a:latin typeface="Courier New"/>
                <a:cs typeface="Courier New"/>
              </a:rPr>
              <a:t>, </a:t>
            </a:r>
            <a:r>
              <a:rPr lang="en-US" sz="2800" b="0" dirty="0" err="1">
                <a:solidFill>
                  <a:srgbClr val="DD550C"/>
                </a:solidFill>
                <a:latin typeface="Courier New"/>
                <a:cs typeface="Courier New"/>
              </a:rPr>
              <a:t>mutex</a:t>
            </a:r>
            <a:r>
              <a:rPr lang="en-US" sz="2800" b="0" dirty="0">
                <a:solidFill>
                  <a:srgbClr val="DD550C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    </a:t>
            </a:r>
            <a:r>
              <a:rPr lang="en-US" sz="2800" b="0" dirty="0" err="1">
                <a:solidFill>
                  <a:srgbClr val="008000"/>
                </a:solidFill>
                <a:latin typeface="Courier New"/>
                <a:cs typeface="Courier New"/>
              </a:rPr>
              <a:t>lock_release</a:t>
            </a:r>
            <a:r>
              <a:rPr lang="en-US" sz="2800" b="0" dirty="0">
                <a:solidFill>
                  <a:srgbClr val="008000"/>
                </a:solidFill>
                <a:latin typeface="Courier New"/>
                <a:cs typeface="Courier New"/>
              </a:rPr>
              <a:t>(</a:t>
            </a:r>
            <a:r>
              <a:rPr lang="en-US" sz="2800" b="0" dirty="0" err="1">
                <a:solidFill>
                  <a:srgbClr val="008000"/>
                </a:solidFill>
                <a:latin typeface="Courier New"/>
                <a:cs typeface="Courier New"/>
              </a:rPr>
              <a:t>mutex</a:t>
            </a:r>
            <a:r>
              <a:rPr lang="en-US" sz="2800" b="0" dirty="0">
                <a:solidFill>
                  <a:srgbClr val="008000"/>
                </a:solidFill>
                <a:latin typeface="Courier New"/>
                <a:cs typeface="Courier New"/>
              </a:rPr>
              <a:t>);</a:t>
            </a:r>
          </a:p>
          <a:p>
            <a:pPr algn="l"/>
            <a:r>
              <a:rPr lang="en-US" sz="2800" b="0" dirty="0">
                <a:latin typeface="Courier New"/>
                <a:cs typeface="Courier New"/>
              </a:rPr>
              <a:t>}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D35463-181B-F44A-8D82-B725FDF42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2286000"/>
            <a:ext cx="60960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591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/>
          <p:cNvSpPr>
            <a:spLocks noGrp="1"/>
          </p:cNvSpPr>
          <p:nvPr>
            <p:ph type="title"/>
          </p:nvPr>
        </p:nvSpPr>
        <p:spPr>
          <a:xfrm>
            <a:off x="1600200" y="152400"/>
            <a:ext cx="8991600" cy="990600"/>
          </a:xfrm>
        </p:spPr>
        <p:txBody>
          <a:bodyPr/>
          <a:lstStyle/>
          <a:p>
            <a:r>
              <a:rPr lang="en-US" dirty="0">
                <a:latin typeface="Calibri" charset="0"/>
                <a:cs typeface="Calibri" charset="0"/>
              </a:rPr>
              <a:t>Condition Variables</a:t>
            </a:r>
          </a:p>
        </p:txBody>
      </p:sp>
      <p:sp>
        <p:nvSpPr>
          <p:cNvPr id="28674" name="Slide Number Placeholder 3"/>
          <p:cNvSpPr>
            <a:spLocks noGrp="1"/>
          </p:cNvSpPr>
          <p:nvPr>
            <p:ph type="sldNum" sz="quarter" idx="10"/>
          </p:nvPr>
        </p:nvSpPr>
        <p:spPr bwMode="auto">
          <a:xfrm>
            <a:off x="1752600" y="6477000"/>
            <a:ext cx="1219200" cy="47625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1B83CF5-451D-2748-9708-DEE764A0CAAA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9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1" y="1138207"/>
            <a:ext cx="9161930" cy="465299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800" y="5974834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0" dirty="0">
                <a:latin typeface="Calibri"/>
                <a:cs typeface="Calibri"/>
              </a:rPr>
              <a:t>Reference: http://</a:t>
            </a:r>
            <a:r>
              <a:rPr lang="en-US" sz="1800" b="0" dirty="0" err="1">
                <a:latin typeface="Calibri"/>
                <a:cs typeface="Calibri"/>
              </a:rPr>
              <a:t>blog.csdn.net</a:t>
            </a:r>
            <a:r>
              <a:rPr lang="en-US" sz="1800" b="0" dirty="0">
                <a:latin typeface="Calibri"/>
                <a:cs typeface="Calibri"/>
              </a:rPr>
              <a:t>/</a:t>
            </a:r>
            <a:r>
              <a:rPr lang="en-US" sz="1800" b="0" dirty="0" err="1">
                <a:latin typeface="Calibri"/>
                <a:cs typeface="Calibri"/>
              </a:rPr>
              <a:t>imyfriend</a:t>
            </a:r>
            <a:r>
              <a:rPr lang="en-US" sz="1800" b="0" dirty="0">
                <a:latin typeface="Calibri"/>
                <a:cs typeface="Calibri"/>
              </a:rPr>
              <a:t>/article/details/7590547</a:t>
            </a:r>
          </a:p>
        </p:txBody>
      </p:sp>
    </p:spTree>
    <p:extLst>
      <p:ext uri="{BB962C8B-B14F-4D97-AF65-F5344CB8AC3E}">
        <p14:creationId xmlns:p14="http://schemas.microsoft.com/office/powerpoint/2010/main" val="4260929344"/>
      </p:ext>
    </p:extLst>
  </p:cSld>
  <p:clrMapOvr>
    <a:masterClrMapping/>
  </p:clrMapOvr>
</p:sld>
</file>

<file path=ppt/theme/theme1.xml><?xml version="1.0" encoding="utf-8"?>
<a:theme xmlns:a="http://schemas.openxmlformats.org/drawingml/2006/main" name="nasa.osma.sas2001">
  <a:themeElements>
    <a:clrScheme name="nasa.osma.sas200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nasa.osma.sas200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pitchFamily="-65" charset="0"/>
          </a:defRPr>
        </a:defPPr>
      </a:lstStyle>
    </a:lnDef>
  </a:objectDefaults>
  <a:extraClrSchemeLst>
    <a:extraClrScheme>
      <a:clrScheme name="nasa.osma.sas200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.osma.sas200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.osma.sas200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C:\cross\papers\NASA.OSMA.SAS'01\nasa.osma.sas2001.ppt</Template>
  <TotalTime>9772</TotalTime>
  <Words>2284</Words>
  <Application>Microsoft Office PowerPoint</Application>
  <PresentationFormat>Widescreen</PresentationFormat>
  <Paragraphs>316</Paragraphs>
  <Slides>24</Slides>
  <Notes>18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Monotype Sorts</vt:lpstr>
      <vt:lpstr>ＭＳ Ｐゴシック</vt:lpstr>
      <vt:lpstr>Arial</vt:lpstr>
      <vt:lpstr>Calibri</vt:lpstr>
      <vt:lpstr>Courier New</vt:lpstr>
      <vt:lpstr>Times New Roman</vt:lpstr>
      <vt:lpstr>Verdana</vt:lpstr>
      <vt:lpstr>nasa.osma.sas2001</vt:lpstr>
      <vt:lpstr>COMP 7500  Advanced Operating Systems</vt:lpstr>
      <vt:lpstr>New Command: quit</vt:lpstr>
      <vt:lpstr>New Command: test</vt:lpstr>
      <vt:lpstr>From AUbatch to  the Producer/Consumer Problem</vt:lpstr>
      <vt:lpstr>Producer/Consumer Implementation without Locks</vt:lpstr>
      <vt:lpstr>Lecture 16 Exercise 2: How to handle the empty/full cases using locks?</vt:lpstr>
      <vt:lpstr>Lecture 16 Exercise 3: What’s the problem with the lock solution? How can you improve this code using wait and signal?</vt:lpstr>
      <vt:lpstr>How to use condition variables to wait?</vt:lpstr>
      <vt:lpstr>Condition Variables</vt:lpstr>
      <vt:lpstr>Exercise 1: Please complete the consumer code using condition variables.</vt:lpstr>
      <vt:lpstr>Exercise 2: How to implement cv_wait()? </vt:lpstr>
      <vt:lpstr>Exercise 3: How to implement cv_signal()? </vt:lpstr>
      <vt:lpstr>What is a process?</vt:lpstr>
      <vt:lpstr>What is a thread?</vt:lpstr>
      <vt:lpstr>Multithreading</vt:lpstr>
      <vt:lpstr>Exercise 4: What are the differences between processes and threads? </vt:lpstr>
      <vt:lpstr>Exercise 5: Threads have some advantages of (multi) processes </vt:lpstr>
      <vt:lpstr>Thread Basics</vt:lpstr>
      <vt:lpstr>E-Day CSSE Departmental Tours:  Threads in Real Life</vt:lpstr>
      <vt:lpstr>Exercise 7: Programming Models  (Hint: Global vs. Private)</vt:lpstr>
      <vt:lpstr>Exercise 8: What is the difference between the following two code segments?</vt:lpstr>
      <vt:lpstr>Summary</vt:lpstr>
      <vt:lpstr>What’s Next?</vt:lpstr>
      <vt:lpstr> Download Project 3 FAQs from Canvas</vt:lpstr>
    </vt:vector>
  </TitlesOfParts>
  <Manager/>
  <Company>Auburn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Auburn University CSSE Graduate Student Orientation</dc:title>
  <dc:subject/>
  <dc:creator>Xiao Qin</dc:creator>
  <cp:keywords/>
  <dc:description>Department of Computer Science and Software Engineering</dc:description>
  <cp:lastModifiedBy>Xiao Qin</cp:lastModifiedBy>
  <cp:revision>472</cp:revision>
  <cp:lastPrinted>2022-02-21T14:44:04Z</cp:lastPrinted>
  <dcterms:created xsi:type="dcterms:W3CDTF">2010-08-19T20:24:24Z</dcterms:created>
  <dcterms:modified xsi:type="dcterms:W3CDTF">2024-02-19T14:48:41Z</dcterms:modified>
  <cp:category/>
</cp:coreProperties>
</file>

<file path=docProps/thumbnail.jpeg>
</file>